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55" r:id="rId1"/>
  </p:sldMasterIdLst>
  <p:notesMasterIdLst>
    <p:notesMasterId r:id="rId38"/>
  </p:notesMasterIdLst>
  <p:handoutMasterIdLst>
    <p:handoutMasterId r:id="rId39"/>
  </p:handoutMasterIdLst>
  <p:sldIdLst>
    <p:sldId id="256" r:id="rId2"/>
    <p:sldId id="264" r:id="rId3"/>
    <p:sldId id="268" r:id="rId4"/>
    <p:sldId id="270" r:id="rId5"/>
    <p:sldId id="293" r:id="rId6"/>
    <p:sldId id="284" r:id="rId7"/>
    <p:sldId id="272" r:id="rId8"/>
    <p:sldId id="294" r:id="rId9"/>
    <p:sldId id="260" r:id="rId10"/>
    <p:sldId id="273" r:id="rId11"/>
    <p:sldId id="279" r:id="rId12"/>
    <p:sldId id="274" r:id="rId13"/>
    <p:sldId id="326" r:id="rId14"/>
    <p:sldId id="327" r:id="rId15"/>
    <p:sldId id="328" r:id="rId16"/>
    <p:sldId id="295" r:id="rId17"/>
    <p:sldId id="329" r:id="rId18"/>
    <p:sldId id="330" r:id="rId19"/>
    <p:sldId id="331" r:id="rId20"/>
    <p:sldId id="332" r:id="rId21"/>
    <p:sldId id="333" r:id="rId22"/>
    <p:sldId id="334" r:id="rId23"/>
    <p:sldId id="280" r:id="rId24"/>
    <p:sldId id="337" r:id="rId25"/>
    <p:sldId id="336" r:id="rId26"/>
    <p:sldId id="335" r:id="rId27"/>
    <p:sldId id="338" r:id="rId28"/>
    <p:sldId id="339" r:id="rId29"/>
    <p:sldId id="340" r:id="rId30"/>
    <p:sldId id="321" r:id="rId31"/>
    <p:sldId id="325" r:id="rId32"/>
    <p:sldId id="285" r:id="rId33"/>
    <p:sldId id="283" r:id="rId34"/>
    <p:sldId id="289" r:id="rId35"/>
    <p:sldId id="290" r:id="rId36"/>
    <p:sldId id="267" r:id="rId37"/>
  </p:sldIdLst>
  <p:sldSz cx="9144000" cy="6858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1" autoAdjust="0"/>
    <p:restoredTop sz="94660"/>
  </p:normalViewPr>
  <p:slideViewPr>
    <p:cSldViewPr>
      <p:cViewPr varScale="1">
        <p:scale>
          <a:sx n="74" d="100"/>
          <a:sy n="74" d="100"/>
        </p:scale>
        <p:origin x="384" y="72"/>
      </p:cViewPr>
      <p:guideLst>
        <p:guide orient="horz" pos="2160"/>
        <p:guide pos="2880"/>
      </p:guideLst>
    </p:cSldViewPr>
  </p:slideViewPr>
  <p:notesTextViewPr>
    <p:cViewPr>
      <p:scale>
        <a:sx n="1" d="1"/>
        <a:sy n="1" d="1"/>
      </p:scale>
      <p:origin x="0" y="0"/>
    </p:cViewPr>
  </p:notesTextViewPr>
  <p:sorterViewPr>
    <p:cViewPr>
      <p:scale>
        <a:sx n="100" d="100"/>
        <a:sy n="100" d="100"/>
      </p:scale>
      <p:origin x="0" y="-38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EC"/>
          </a:p>
        </p:txBody>
      </p:sp>
      <p:sp>
        <p:nvSpPr>
          <p:cNvPr id="3" name="2 Marcador de fecha"/>
          <p:cNvSpPr>
            <a:spLocks noGrp="1"/>
          </p:cNvSpPr>
          <p:nvPr>
            <p:ph type="dt" sz="quarter" idx="1"/>
          </p:nvPr>
        </p:nvSpPr>
        <p:spPr>
          <a:xfrm>
            <a:off x="3901698" y="0"/>
            <a:ext cx="2984871" cy="501015"/>
          </a:xfrm>
          <a:prstGeom prst="rect">
            <a:avLst/>
          </a:prstGeom>
        </p:spPr>
        <p:txBody>
          <a:bodyPr vert="horz" lIns="96616" tIns="48308" rIns="96616" bIns="48308" rtlCol="0"/>
          <a:lstStyle>
            <a:lvl1pPr algn="r">
              <a:defRPr sz="1300"/>
            </a:lvl1pPr>
          </a:lstStyle>
          <a:p>
            <a:fld id="{0E84D6EA-B9E4-4B53-ABAF-B2CA5CEA7529}" type="datetimeFigureOut">
              <a:rPr lang="es-EC" smtClean="0"/>
              <a:t>22/04/2022</a:t>
            </a:fld>
            <a:endParaRPr lang="es-EC"/>
          </a:p>
        </p:txBody>
      </p:sp>
      <p:sp>
        <p:nvSpPr>
          <p:cNvPr id="4" name="3 Marcador de pie de página"/>
          <p:cNvSpPr>
            <a:spLocks noGrp="1"/>
          </p:cNvSpPr>
          <p:nvPr>
            <p:ph type="ftr" sz="quarter" idx="2"/>
          </p:nvPr>
        </p:nvSpPr>
        <p:spPr>
          <a:xfrm>
            <a:off x="0" y="9517546"/>
            <a:ext cx="2984871" cy="501015"/>
          </a:xfrm>
          <a:prstGeom prst="rect">
            <a:avLst/>
          </a:prstGeom>
        </p:spPr>
        <p:txBody>
          <a:bodyPr vert="horz" lIns="96616" tIns="48308" rIns="96616" bIns="48308" rtlCol="0" anchor="b"/>
          <a:lstStyle>
            <a:lvl1pPr algn="l">
              <a:defRPr sz="1300"/>
            </a:lvl1pPr>
          </a:lstStyle>
          <a:p>
            <a:endParaRPr lang="es-EC"/>
          </a:p>
        </p:txBody>
      </p:sp>
      <p:sp>
        <p:nvSpPr>
          <p:cNvPr id="5" name="4 Marcador de número de diapositiva"/>
          <p:cNvSpPr>
            <a:spLocks noGrp="1"/>
          </p:cNvSpPr>
          <p:nvPr>
            <p:ph type="sldNum" sz="quarter" idx="3"/>
          </p:nvPr>
        </p:nvSpPr>
        <p:spPr>
          <a:xfrm>
            <a:off x="3901698" y="9517546"/>
            <a:ext cx="2984871" cy="501015"/>
          </a:xfrm>
          <a:prstGeom prst="rect">
            <a:avLst/>
          </a:prstGeom>
        </p:spPr>
        <p:txBody>
          <a:bodyPr vert="horz" lIns="96616" tIns="48308" rIns="96616" bIns="48308" rtlCol="0" anchor="b"/>
          <a:lstStyle>
            <a:lvl1pPr algn="r">
              <a:defRPr sz="1300"/>
            </a:lvl1pPr>
          </a:lstStyle>
          <a:p>
            <a:fld id="{41EA0CA9-40F9-4F99-AB7F-FBBC459020AD}" type="slidenum">
              <a:rPr lang="es-EC" smtClean="0"/>
              <a:t>‹Nº›</a:t>
            </a:fld>
            <a:endParaRPr lang="es-EC"/>
          </a:p>
        </p:txBody>
      </p:sp>
    </p:spTree>
    <p:extLst>
      <p:ext uri="{BB962C8B-B14F-4D97-AF65-F5344CB8AC3E}">
        <p14:creationId xmlns:p14="http://schemas.microsoft.com/office/powerpoint/2010/main" val="40144068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EC"/>
          </a:p>
        </p:txBody>
      </p:sp>
      <p:sp>
        <p:nvSpPr>
          <p:cNvPr id="3" name="2 Marcador de fecha"/>
          <p:cNvSpPr>
            <a:spLocks noGrp="1"/>
          </p:cNvSpPr>
          <p:nvPr>
            <p:ph type="dt" idx="1"/>
          </p:nvPr>
        </p:nvSpPr>
        <p:spPr>
          <a:xfrm>
            <a:off x="3901698" y="0"/>
            <a:ext cx="2984871" cy="501015"/>
          </a:xfrm>
          <a:prstGeom prst="rect">
            <a:avLst/>
          </a:prstGeom>
        </p:spPr>
        <p:txBody>
          <a:bodyPr vert="horz" lIns="96616" tIns="48308" rIns="96616" bIns="48308" rtlCol="0"/>
          <a:lstStyle>
            <a:lvl1pPr algn="r">
              <a:defRPr sz="1300"/>
            </a:lvl1pPr>
          </a:lstStyle>
          <a:p>
            <a:fld id="{2B9182C9-6B22-4362-8E9A-BA550350B74D}" type="datetimeFigureOut">
              <a:rPr lang="es-EC" smtClean="0"/>
              <a:t>22/04/2022</a:t>
            </a:fld>
            <a:endParaRPr lang="es-EC"/>
          </a:p>
        </p:txBody>
      </p:sp>
      <p:sp>
        <p:nvSpPr>
          <p:cNvPr id="4" name="3 Marcador de imagen de diapositiva"/>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6616" tIns="48308" rIns="96616" bIns="48308" rtlCol="0" anchor="ctr"/>
          <a:lstStyle/>
          <a:p>
            <a:endParaRPr lang="es-EC"/>
          </a:p>
        </p:txBody>
      </p:sp>
      <p:sp>
        <p:nvSpPr>
          <p:cNvPr id="5" name="4 Marcador de notas"/>
          <p:cNvSpPr>
            <a:spLocks noGrp="1"/>
          </p:cNvSpPr>
          <p:nvPr>
            <p:ph type="body" sz="quarter" idx="3"/>
          </p:nvPr>
        </p:nvSpPr>
        <p:spPr>
          <a:xfrm>
            <a:off x="688817" y="4759643"/>
            <a:ext cx="5510530" cy="4509135"/>
          </a:xfrm>
          <a:prstGeom prst="rect">
            <a:avLst/>
          </a:prstGeom>
        </p:spPr>
        <p:txBody>
          <a:bodyPr vert="horz" lIns="96616" tIns="48308" rIns="96616" bIns="48308"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6" name="5 Marcador de pie de página"/>
          <p:cNvSpPr>
            <a:spLocks noGrp="1"/>
          </p:cNvSpPr>
          <p:nvPr>
            <p:ph type="ftr" sz="quarter" idx="4"/>
          </p:nvPr>
        </p:nvSpPr>
        <p:spPr>
          <a:xfrm>
            <a:off x="0" y="9517546"/>
            <a:ext cx="2984871" cy="501015"/>
          </a:xfrm>
          <a:prstGeom prst="rect">
            <a:avLst/>
          </a:prstGeom>
        </p:spPr>
        <p:txBody>
          <a:bodyPr vert="horz" lIns="96616" tIns="48308" rIns="96616" bIns="48308" rtlCol="0" anchor="b"/>
          <a:lstStyle>
            <a:lvl1pPr algn="l">
              <a:defRPr sz="1300"/>
            </a:lvl1pPr>
          </a:lstStyle>
          <a:p>
            <a:endParaRPr lang="es-EC"/>
          </a:p>
        </p:txBody>
      </p:sp>
      <p:sp>
        <p:nvSpPr>
          <p:cNvPr id="7" name="6 Marcador de número de diapositiva"/>
          <p:cNvSpPr>
            <a:spLocks noGrp="1"/>
          </p:cNvSpPr>
          <p:nvPr>
            <p:ph type="sldNum" sz="quarter" idx="5"/>
          </p:nvPr>
        </p:nvSpPr>
        <p:spPr>
          <a:xfrm>
            <a:off x="3901698" y="9517546"/>
            <a:ext cx="2984871" cy="501015"/>
          </a:xfrm>
          <a:prstGeom prst="rect">
            <a:avLst/>
          </a:prstGeom>
        </p:spPr>
        <p:txBody>
          <a:bodyPr vert="horz" lIns="96616" tIns="48308" rIns="96616" bIns="48308" rtlCol="0" anchor="b"/>
          <a:lstStyle>
            <a:lvl1pPr algn="r">
              <a:defRPr sz="1300"/>
            </a:lvl1pPr>
          </a:lstStyle>
          <a:p>
            <a:fld id="{1D1B922C-6078-4203-87E5-C2A19D4D86B3}" type="slidenum">
              <a:rPr lang="es-EC" smtClean="0"/>
              <a:t>‹Nº›</a:t>
            </a:fld>
            <a:endParaRPr lang="es-EC"/>
          </a:p>
        </p:txBody>
      </p:sp>
    </p:spTree>
    <p:extLst>
      <p:ext uri="{BB962C8B-B14F-4D97-AF65-F5344CB8AC3E}">
        <p14:creationId xmlns:p14="http://schemas.microsoft.com/office/powerpoint/2010/main" val="385113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1D1B922C-6078-4203-87E5-C2A19D4D86B3}" type="slidenum">
              <a:rPr lang="es-EC" smtClean="0"/>
              <a:t>1</a:t>
            </a:fld>
            <a:endParaRPr lang="es-EC"/>
          </a:p>
        </p:txBody>
      </p:sp>
    </p:spTree>
    <p:extLst>
      <p:ext uri="{BB962C8B-B14F-4D97-AF65-F5344CB8AC3E}">
        <p14:creationId xmlns:p14="http://schemas.microsoft.com/office/powerpoint/2010/main" val="448831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10"/>
          </p:nvPr>
        </p:nvSpPr>
        <p:spPr/>
        <p:txBody>
          <a:bodyPr/>
          <a:lstStyle/>
          <a:p>
            <a:fld id="{1D1B922C-6078-4203-87E5-C2A19D4D86B3}" type="slidenum">
              <a:rPr lang="es-EC" smtClean="0"/>
              <a:t>4</a:t>
            </a:fld>
            <a:endParaRPr lang="es-EC"/>
          </a:p>
        </p:txBody>
      </p:sp>
    </p:spTree>
    <p:extLst>
      <p:ext uri="{BB962C8B-B14F-4D97-AF65-F5344CB8AC3E}">
        <p14:creationId xmlns:p14="http://schemas.microsoft.com/office/powerpoint/2010/main" val="1336095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10"/>
          </p:nvPr>
        </p:nvSpPr>
        <p:spPr/>
        <p:txBody>
          <a:bodyPr/>
          <a:lstStyle/>
          <a:p>
            <a:fld id="{1D1B922C-6078-4203-87E5-C2A19D4D86B3}" type="slidenum">
              <a:rPr lang="es-EC" smtClean="0"/>
              <a:t>6</a:t>
            </a:fld>
            <a:endParaRPr lang="es-EC"/>
          </a:p>
        </p:txBody>
      </p:sp>
    </p:spTree>
    <p:extLst>
      <p:ext uri="{BB962C8B-B14F-4D97-AF65-F5344CB8AC3E}">
        <p14:creationId xmlns:p14="http://schemas.microsoft.com/office/powerpoint/2010/main" val="4082642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10"/>
          </p:nvPr>
        </p:nvSpPr>
        <p:spPr/>
        <p:txBody>
          <a:bodyPr/>
          <a:lstStyle/>
          <a:p>
            <a:fld id="{1D1B922C-6078-4203-87E5-C2A19D4D86B3}" type="slidenum">
              <a:rPr lang="es-EC" smtClean="0"/>
              <a:t>7</a:t>
            </a:fld>
            <a:endParaRPr lang="es-EC"/>
          </a:p>
        </p:txBody>
      </p:sp>
    </p:spTree>
    <p:extLst>
      <p:ext uri="{BB962C8B-B14F-4D97-AF65-F5344CB8AC3E}">
        <p14:creationId xmlns:p14="http://schemas.microsoft.com/office/powerpoint/2010/main" val="4203303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10"/>
          </p:nvPr>
        </p:nvSpPr>
        <p:spPr/>
        <p:txBody>
          <a:bodyPr/>
          <a:lstStyle/>
          <a:p>
            <a:fld id="{1D1B922C-6078-4203-87E5-C2A19D4D86B3}" type="slidenum">
              <a:rPr lang="es-EC" smtClean="0"/>
              <a:t>10</a:t>
            </a:fld>
            <a:endParaRPr lang="es-EC"/>
          </a:p>
        </p:txBody>
      </p:sp>
    </p:spTree>
    <p:extLst>
      <p:ext uri="{BB962C8B-B14F-4D97-AF65-F5344CB8AC3E}">
        <p14:creationId xmlns:p14="http://schemas.microsoft.com/office/powerpoint/2010/main" val="540804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465DA6C-86F9-4C56-8225-BC5C608AD874}" type="datetimeFigureOut">
              <a:rPr lang="es-EC" smtClean="0"/>
              <a:t>22/04/2022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1570843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65DA6C-86F9-4C56-8225-BC5C608AD874}" type="datetimeFigureOut">
              <a:rPr lang="es-EC" smtClean="0"/>
              <a:t>22/04/2022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761094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65DA6C-86F9-4C56-8225-BC5C608AD874}" type="datetimeFigureOut">
              <a:rPr lang="es-EC" smtClean="0"/>
              <a:t>22/04/2022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44898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65DA6C-86F9-4C56-8225-BC5C608AD874}" type="datetimeFigureOut">
              <a:rPr lang="es-EC" smtClean="0"/>
              <a:t>22/04/2022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925740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65DA6C-86F9-4C56-8225-BC5C608AD874}" type="datetimeFigureOut">
              <a:rPr lang="es-EC" smtClean="0"/>
              <a:t>22/04/2022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7701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65DA6C-86F9-4C56-8225-BC5C608AD874}" type="datetimeFigureOut">
              <a:rPr lang="es-EC" smtClean="0"/>
              <a:t>22/04/2022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7011584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65DA6C-86F9-4C56-8225-BC5C608AD874}" type="datetimeFigureOut">
              <a:rPr lang="es-EC" smtClean="0"/>
              <a:t>22/04/2022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19780438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65DA6C-86F9-4C56-8225-BC5C608AD874}" type="datetimeFigureOut">
              <a:rPr lang="es-EC" smtClean="0"/>
              <a:t>22/04/2022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079913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65DA6C-86F9-4C56-8225-BC5C608AD874}" type="datetimeFigureOut">
              <a:rPr lang="es-EC" smtClean="0"/>
              <a:t>22/04/2022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1155818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65DA6C-86F9-4C56-8225-BC5C608AD874}" type="datetimeFigureOut">
              <a:rPr lang="es-EC" smtClean="0"/>
              <a:t>22/04/2022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2384388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465DA6C-86F9-4C56-8225-BC5C608AD874}" type="datetimeFigureOut">
              <a:rPr lang="es-EC" smtClean="0"/>
              <a:t>22/04/2022</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625753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465DA6C-86F9-4C56-8225-BC5C608AD874}" type="datetimeFigureOut">
              <a:rPr lang="es-EC" smtClean="0"/>
              <a:t>22/04/2022</a:t>
            </a:fld>
            <a:endParaRPr lang="es-EC"/>
          </a:p>
        </p:txBody>
      </p:sp>
      <p:sp>
        <p:nvSpPr>
          <p:cNvPr id="8" name="Footer Placeholder 7"/>
          <p:cNvSpPr>
            <a:spLocks noGrp="1"/>
          </p:cNvSpPr>
          <p:nvPr>
            <p:ph type="ftr" sz="quarter" idx="11"/>
          </p:nvPr>
        </p:nvSpPr>
        <p:spPr/>
        <p:txBody>
          <a:bodyPr/>
          <a:lstStyle/>
          <a:p>
            <a:endParaRPr lang="es-EC"/>
          </a:p>
        </p:txBody>
      </p:sp>
      <p:sp>
        <p:nvSpPr>
          <p:cNvPr id="9" name="Slide Number Placeholder 8"/>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983346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465DA6C-86F9-4C56-8225-BC5C608AD874}" type="datetimeFigureOut">
              <a:rPr lang="es-EC" smtClean="0"/>
              <a:t>22/04/2022</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1137342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65DA6C-86F9-4C56-8225-BC5C608AD874}" type="datetimeFigureOut">
              <a:rPr lang="es-EC" smtClean="0"/>
              <a:t>22/04/2022</a:t>
            </a:fld>
            <a:endParaRPr lang="es-EC"/>
          </a:p>
        </p:txBody>
      </p:sp>
      <p:sp>
        <p:nvSpPr>
          <p:cNvPr id="3" name="Footer Placeholder 2"/>
          <p:cNvSpPr>
            <a:spLocks noGrp="1"/>
          </p:cNvSpPr>
          <p:nvPr>
            <p:ph type="ftr" sz="quarter" idx="11"/>
          </p:nvPr>
        </p:nvSpPr>
        <p:spPr/>
        <p:txBody>
          <a:bodyPr/>
          <a:lstStyle/>
          <a:p>
            <a:endParaRPr lang="es-EC"/>
          </a:p>
        </p:txBody>
      </p:sp>
      <p:sp>
        <p:nvSpPr>
          <p:cNvPr id="4" name="Slide Number Placeholder 3"/>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589021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465DA6C-86F9-4C56-8225-BC5C608AD874}" type="datetimeFigureOut">
              <a:rPr lang="es-EC" smtClean="0"/>
              <a:t>22/04/2022</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533968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465DA6C-86F9-4C56-8225-BC5C608AD874}" type="datetimeFigureOut">
              <a:rPr lang="es-EC" smtClean="0"/>
              <a:t>22/04/2022</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4054987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cxnSp>
          <p:nvCxnSpPr>
            <p:cNvPr id="7" name="Straight Connector 6"/>
            <p:cNvCxnSpPr/>
            <p:nvPr/>
          </p:nvCxnSpPr>
          <p:spPr>
            <a:xfrm flipV="1">
              <a:off x="5130830" y="4175605"/>
              <a:ext cx="4022475" cy="2682396"/>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465DA6C-86F9-4C56-8225-BC5C608AD874}" type="datetimeFigureOut">
              <a:rPr lang="es-EC" smtClean="0"/>
              <a:t>22/04/2022</a:t>
            </a:fld>
            <a:endParaRPr lang="es-EC"/>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C"/>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5848C67F-FB1B-463C-B7A8-28C2933325BC}" type="slidenum">
              <a:rPr lang="es-EC" smtClean="0"/>
              <a:t>‹Nº›</a:t>
            </a:fld>
            <a:endParaRPr lang="es-EC"/>
          </a:p>
        </p:txBody>
      </p:sp>
    </p:spTree>
    <p:extLst>
      <p:ext uri="{BB962C8B-B14F-4D97-AF65-F5344CB8AC3E}">
        <p14:creationId xmlns:p14="http://schemas.microsoft.com/office/powerpoint/2010/main" val="3652138033"/>
      </p:ext>
    </p:extLst>
  </p:cSld>
  <p:clrMap bg1="dk1" tx1="lt1" bg2="dk2" tx2="lt2" accent1="accent1" accent2="accent2" accent3="accent3" accent4="accent4" accent5="accent5" accent6="accent6" hlink="hlink" folHlink="folHlink"/>
  <p:sldLayoutIdLst>
    <p:sldLayoutId id="2147484156" r:id="rId1"/>
    <p:sldLayoutId id="2147484157" r:id="rId2"/>
    <p:sldLayoutId id="2147484158" r:id="rId3"/>
    <p:sldLayoutId id="2147484159" r:id="rId4"/>
    <p:sldLayoutId id="2147484160" r:id="rId5"/>
    <p:sldLayoutId id="2147484161" r:id="rId6"/>
    <p:sldLayoutId id="2147484162" r:id="rId7"/>
    <p:sldLayoutId id="2147484163" r:id="rId8"/>
    <p:sldLayoutId id="2147484164" r:id="rId9"/>
    <p:sldLayoutId id="2147484165" r:id="rId10"/>
    <p:sldLayoutId id="2147484166" r:id="rId11"/>
    <p:sldLayoutId id="2147484167" r:id="rId12"/>
    <p:sldLayoutId id="2147484168" r:id="rId13"/>
    <p:sldLayoutId id="2147484169" r:id="rId14"/>
    <p:sldLayoutId id="2147484170" r:id="rId15"/>
    <p:sldLayoutId id="214748417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9000">
              <a:srgbClr val="92D050"/>
            </a:gs>
            <a:gs pos="37500">
              <a:srgbClr val="C3D3D9"/>
            </a:gs>
            <a:gs pos="25000">
              <a:srgbClr val="C3D4C4"/>
            </a:gs>
            <a:gs pos="0">
              <a:schemeClr val="accent3">
                <a:lumMod val="60000"/>
                <a:lumOff val="40000"/>
              </a:schemeClr>
            </a:gs>
            <a:gs pos="50000">
              <a:schemeClr val="accent1">
                <a:tint val="44500"/>
                <a:satMod val="160000"/>
              </a:schemeClr>
            </a:gs>
            <a:gs pos="100000">
              <a:schemeClr val="accent1">
                <a:tint val="23500"/>
                <a:satMod val="160000"/>
              </a:schemeClr>
            </a:gs>
          </a:gsLst>
          <a:lin ang="8100000" scaled="1"/>
          <a:tileRect/>
        </a:gradFill>
        <a:effectLst/>
      </p:bgPr>
    </p:bg>
    <p:spTree>
      <p:nvGrpSpPr>
        <p:cNvPr id="1" name=""/>
        <p:cNvGrpSpPr/>
        <p:nvPr/>
      </p:nvGrpSpPr>
      <p:grpSpPr>
        <a:xfrm>
          <a:off x="0" y="0"/>
          <a:ext cx="0" cy="0"/>
          <a:chOff x="0" y="0"/>
          <a:chExt cx="0" cy="0"/>
        </a:xfrm>
      </p:grpSpPr>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752" y="5969"/>
            <a:ext cx="4128461" cy="1837594"/>
          </a:xfrm>
          <a:prstGeom prst="rect">
            <a:avLst/>
          </a:prstGeom>
          <a:effectLst>
            <a:outerShdw blurRad="50800" dist="50800" dir="5400000" algn="ctr" rotWithShape="0">
              <a:srgbClr val="000000">
                <a:alpha val="39000"/>
              </a:srgbClr>
            </a:outerShdw>
          </a:effectLst>
        </p:spPr>
      </p:pic>
      <p:sp>
        <p:nvSpPr>
          <p:cNvPr id="2" name="1 Título"/>
          <p:cNvSpPr>
            <a:spLocks noGrp="1"/>
          </p:cNvSpPr>
          <p:nvPr>
            <p:ph type="ctrTitle"/>
          </p:nvPr>
        </p:nvSpPr>
        <p:spPr>
          <a:xfrm>
            <a:off x="502239" y="1357531"/>
            <a:ext cx="8208912" cy="3007573"/>
          </a:xfrm>
          <a:noFill/>
        </p:spPr>
        <p:style>
          <a:lnRef idx="1">
            <a:schemeClr val="accent3"/>
          </a:lnRef>
          <a:fillRef idx="2">
            <a:schemeClr val="accent3"/>
          </a:fillRef>
          <a:effectRef idx="1">
            <a:schemeClr val="accent3"/>
          </a:effectRef>
          <a:fontRef idx="minor">
            <a:schemeClr val="dk1"/>
          </a:fontRef>
        </p:style>
        <p:txBody>
          <a:bodyPr>
            <a:normAutofit/>
          </a:bodyPr>
          <a:lstStyle/>
          <a:p>
            <a:pPr algn="ctr"/>
            <a:r>
              <a:rPr lang="es-EC" sz="3600" b="1" dirty="0" smtClean="0">
                <a:solidFill>
                  <a:schemeClr val="bg1"/>
                </a:solidFill>
                <a:latin typeface="Baskerville Old Face" pitchFamily="18" charset="0"/>
              </a:rPr>
              <a:t>EL </a:t>
            </a:r>
            <a:r>
              <a:rPr lang="es-EC" sz="3600" b="1" dirty="0">
                <a:solidFill>
                  <a:schemeClr val="bg1"/>
                </a:solidFill>
                <a:latin typeface="Baskerville Old Face" pitchFamily="18" charset="0"/>
              </a:rPr>
              <a:t>CONCEJO </a:t>
            </a:r>
            <a:r>
              <a:rPr lang="es-EC" sz="3600" b="1" dirty="0" smtClean="0">
                <a:solidFill>
                  <a:schemeClr val="bg1"/>
                </a:solidFill>
                <a:latin typeface="Baskerville Old Face" pitchFamily="18" charset="0"/>
              </a:rPr>
              <a:t>DEL GOBIERNO AUTÓNOMO DESCENTRALIZADO MUNICIPAL SAN </a:t>
            </a:r>
            <a:r>
              <a:rPr lang="es-EC" sz="3600" b="1" dirty="0">
                <a:solidFill>
                  <a:schemeClr val="bg1"/>
                </a:solidFill>
                <a:latin typeface="Baskerville Old Face" pitchFamily="18" charset="0"/>
              </a:rPr>
              <a:t>CRISTÓBAL DE </a:t>
            </a:r>
            <a:r>
              <a:rPr lang="es-EC" sz="3600" b="1" dirty="0" smtClean="0">
                <a:solidFill>
                  <a:schemeClr val="bg1"/>
                </a:solidFill>
                <a:latin typeface="Baskerville Old Face" pitchFamily="18" charset="0"/>
              </a:rPr>
              <a:t>PATATE</a:t>
            </a:r>
            <a:endParaRPr lang="es-EC" sz="3600" b="1" dirty="0">
              <a:solidFill>
                <a:schemeClr val="bg1"/>
              </a:solidFill>
              <a:latin typeface="Baskerville Old Face" pitchFamily="18" charset="0"/>
            </a:endParaRPr>
          </a:p>
        </p:txBody>
      </p:sp>
      <p:sp>
        <p:nvSpPr>
          <p:cNvPr id="6" name="Subtítulo 5"/>
          <p:cNvSpPr>
            <a:spLocks noGrp="1"/>
          </p:cNvSpPr>
          <p:nvPr>
            <p:ph type="subTitle" idx="1"/>
          </p:nvPr>
        </p:nvSpPr>
        <p:spPr>
          <a:xfrm>
            <a:off x="710316" y="4797869"/>
            <a:ext cx="7678108" cy="1367435"/>
          </a:xfrm>
          <a:noFill/>
        </p:spPr>
        <p:txBody>
          <a:bodyPr>
            <a:noAutofit/>
          </a:bodyPr>
          <a:lstStyle/>
          <a:p>
            <a:pPr algn="ctr"/>
            <a:r>
              <a:rPr lang="es-EC" sz="3600" b="1" dirty="0">
                <a:ln w="9525">
                  <a:solidFill>
                    <a:schemeClr val="bg1"/>
                  </a:solidFill>
                  <a:prstDash val="solid"/>
                </a:ln>
                <a:solidFill>
                  <a:schemeClr val="tx1"/>
                </a:solidFill>
                <a:effectLst>
                  <a:outerShdw blurRad="12700" dist="38100" dir="2700000" algn="tl" rotWithShape="0">
                    <a:schemeClr val="bg1">
                      <a:lumMod val="50000"/>
                    </a:schemeClr>
                  </a:outerShdw>
                </a:effectLst>
              </a:rPr>
              <a:t>RENDICIÓN DE CUENTAS  AÑO </a:t>
            </a:r>
            <a:r>
              <a:rPr lang="es-EC" sz="36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2021</a:t>
            </a:r>
            <a:r>
              <a:rPr lang="es-EC" sz="3600" b="1" dirty="0">
                <a:ln w="9525">
                  <a:solidFill>
                    <a:schemeClr val="bg1"/>
                  </a:solidFill>
                  <a:prstDash val="solid"/>
                </a:ln>
                <a:solidFill>
                  <a:schemeClr val="tx1"/>
                </a:solidFill>
                <a:effectLst>
                  <a:outerShdw blurRad="12700" dist="38100" dir="2700000" algn="tl" rotWithShape="0">
                    <a:schemeClr val="bg1">
                      <a:lumMod val="50000"/>
                    </a:schemeClr>
                  </a:outerShdw>
                </a:effectLst>
              </a:rPr>
              <a:t/>
            </a:r>
            <a:br>
              <a:rPr lang="es-EC" sz="3600" b="1" dirty="0">
                <a:ln w="9525">
                  <a:solidFill>
                    <a:schemeClr val="bg1"/>
                  </a:solidFill>
                  <a:prstDash val="solid"/>
                </a:ln>
                <a:solidFill>
                  <a:schemeClr val="tx1"/>
                </a:solidFill>
                <a:effectLst>
                  <a:outerShdw blurRad="12700" dist="38100" dir="2700000" algn="tl" rotWithShape="0">
                    <a:schemeClr val="bg1">
                      <a:lumMod val="50000"/>
                    </a:schemeClr>
                  </a:outerShdw>
                </a:effectLst>
              </a:rPr>
            </a:br>
            <a:endParaRPr lang="es-EC" sz="3600" dirty="0"/>
          </a:p>
        </p:txBody>
      </p:sp>
      <p:sp>
        <p:nvSpPr>
          <p:cNvPr id="7" name="AutoShape 2" descr="Inici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Tree>
    <p:extLst>
      <p:ext uri="{BB962C8B-B14F-4D97-AF65-F5344CB8AC3E}">
        <p14:creationId xmlns:p14="http://schemas.microsoft.com/office/powerpoint/2010/main" val="8610869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83568" y="188640"/>
            <a:ext cx="8064896"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3600" dirty="0"/>
              <a:t>ORDENANZAS APROBADAS</a:t>
            </a:r>
          </a:p>
        </p:txBody>
      </p:sp>
      <p:sp>
        <p:nvSpPr>
          <p:cNvPr id="2" name="Rectángulo 1"/>
          <p:cNvSpPr/>
          <p:nvPr/>
        </p:nvSpPr>
        <p:spPr>
          <a:xfrm>
            <a:off x="539552" y="1052736"/>
            <a:ext cx="7272808" cy="5078313"/>
          </a:xfrm>
          <a:prstGeom prst="rect">
            <a:avLst/>
          </a:prstGeom>
        </p:spPr>
        <p:txBody>
          <a:bodyPr wrap="square">
            <a:spAutoFit/>
          </a:bodyPr>
          <a:lstStyle/>
          <a:p>
            <a:endParaRPr lang="es-EC" dirty="0"/>
          </a:p>
          <a:p>
            <a:pPr algn="just"/>
            <a:r>
              <a:rPr lang="es-ES" dirty="0" smtClean="0">
                <a:latin typeface="Bookman Old Style" panose="02050604050505020204" pitchFamily="18" charset="0"/>
                <a:ea typeface="BatangChe" panose="02030609000101010101" pitchFamily="49" charset="-127"/>
              </a:rPr>
              <a:t> </a:t>
            </a:r>
            <a:endParaRPr lang="es-EC" dirty="0" smtClean="0">
              <a:latin typeface="Bookman Old Style" panose="02050604050505020204" pitchFamily="18" charset="0"/>
              <a:ea typeface="BatangChe" panose="02030609000101010101" pitchFamily="49" charset="-127"/>
            </a:endParaRPr>
          </a:p>
          <a:p>
            <a:r>
              <a:rPr lang="es-EC" dirty="0"/>
              <a:t>1</a:t>
            </a:r>
            <a:r>
              <a:rPr lang="es-EC" dirty="0" smtClean="0"/>
              <a:t>.- </a:t>
            </a:r>
            <a:r>
              <a:rPr lang="es-EC" b="1" dirty="0"/>
              <a:t>ORDENANZA SUSTITUTIVA PARA LA GESTIÓN, PROMOCIÓN  Y DIFUSIÓN DEL DESARROLLO TURÍSTICO, CULTURAL  Y DEPORTIVO DEL CANTÓN PATATE.</a:t>
            </a:r>
            <a:endParaRPr lang="es-EC" dirty="0"/>
          </a:p>
          <a:p>
            <a:endParaRPr lang="es-EC" dirty="0" smtClean="0"/>
          </a:p>
          <a:p>
            <a:r>
              <a:rPr lang="es-EC" dirty="0" smtClean="0"/>
              <a:t>2.- </a:t>
            </a:r>
            <a:r>
              <a:rPr lang="es-EC" b="1" dirty="0" smtClean="0"/>
              <a:t>ORDENANZA </a:t>
            </a:r>
            <a:r>
              <a:rPr lang="es-EC" b="1" dirty="0"/>
              <a:t>QUE ESTABLECE LA COMPENSACIÓN ECONÓMICA PARA EL PERSONAL DEL CUERPO DE BOMBEROS DEL CANTÓN PATATE.</a:t>
            </a:r>
            <a:endParaRPr lang="es-EC" dirty="0"/>
          </a:p>
          <a:p>
            <a:r>
              <a:rPr lang="es-EC" b="1" dirty="0"/>
              <a:t> </a:t>
            </a:r>
            <a:endParaRPr lang="es-EC" dirty="0"/>
          </a:p>
          <a:p>
            <a:r>
              <a:rPr lang="es-EC" dirty="0"/>
              <a:t>3</a:t>
            </a:r>
            <a:r>
              <a:rPr lang="es-EC" dirty="0" smtClean="0"/>
              <a:t>.- </a:t>
            </a:r>
            <a:r>
              <a:rPr lang="es-EC" b="1" dirty="0"/>
              <a:t>ORDENANZA QUE REGULA LA FORMACIÓN DE LOS CATASTROS PREDIALES URBANOS Y RURALES, PARA LA DETERMINACIÓN, ADMINISTRACIÓN Y RECAUDACIÓN DEL IMPUESTO A LOS PREDIOS URBANOS Y RURALES PARA EL BIENIO 2022-2023 DEL CANTÓN PATATE.</a:t>
            </a:r>
            <a:endParaRPr lang="es-EC" dirty="0"/>
          </a:p>
          <a:p>
            <a:r>
              <a:rPr lang="es-EC" b="1" dirty="0"/>
              <a:t> </a:t>
            </a:r>
            <a:endParaRPr lang="es-EC" dirty="0"/>
          </a:p>
          <a:p>
            <a:r>
              <a:rPr lang="es-EC" dirty="0"/>
              <a:t>4</a:t>
            </a:r>
            <a:r>
              <a:rPr lang="es-EC" dirty="0" smtClean="0"/>
              <a:t>.-</a:t>
            </a:r>
            <a:r>
              <a:rPr lang="es-EC" b="1" dirty="0" smtClean="0"/>
              <a:t> </a:t>
            </a:r>
            <a:r>
              <a:rPr lang="es-EC" b="1" dirty="0"/>
              <a:t>ORDENANZA QUE APRUEBA EL PRESUPUESTO PARA EL EJERCICIO ECONÓMICO 2022.</a:t>
            </a:r>
            <a:endParaRPr lang="es-EC" dirty="0">
              <a:ea typeface="BatangChe" panose="02030609000101010101" pitchFamily="49" charset="-127"/>
            </a:endParaRPr>
          </a:p>
        </p:txBody>
      </p:sp>
    </p:spTree>
    <p:extLst>
      <p:ext uri="{BB962C8B-B14F-4D97-AF65-F5344CB8AC3E}">
        <p14:creationId xmlns:p14="http://schemas.microsoft.com/office/powerpoint/2010/main" val="3200218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a16="http://schemas.microsoft.com/office/drawing/2014/main" xmlns="" id="{914E44E3-BD00-40A5-B399-CE6DF6207954}"/>
              </a:ext>
            </a:extLst>
          </p:cNvPr>
          <p:cNvSpPr/>
          <p:nvPr/>
        </p:nvSpPr>
        <p:spPr>
          <a:xfrm>
            <a:off x="611560" y="1628800"/>
            <a:ext cx="6696744" cy="30243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sz="5400" dirty="0">
              <a:solidFill>
                <a:schemeClr val="tx1"/>
              </a:solidFill>
            </a:endParaRPr>
          </a:p>
        </p:txBody>
      </p:sp>
      <p:sp>
        <p:nvSpPr>
          <p:cNvPr id="6" name="Rectángulo 5">
            <a:extLst>
              <a:ext uri="{FF2B5EF4-FFF2-40B4-BE49-F238E27FC236}">
                <a16:creationId xmlns:a16="http://schemas.microsoft.com/office/drawing/2014/main" xmlns="" id="{F816DA84-84B7-425D-AB3E-13B7213694AC}"/>
              </a:ext>
            </a:extLst>
          </p:cNvPr>
          <p:cNvSpPr/>
          <p:nvPr/>
        </p:nvSpPr>
        <p:spPr>
          <a:xfrm>
            <a:off x="755576" y="2251918"/>
            <a:ext cx="6192688" cy="1015663"/>
          </a:xfrm>
          <a:prstGeom prst="rect">
            <a:avLst/>
          </a:prstGeom>
          <a:noFill/>
        </p:spPr>
        <p:txBody>
          <a:bodyPr wrap="square" lIns="91440" tIns="45720" rIns="91440" bIns="45720">
            <a:spAutoFit/>
          </a:bodyPr>
          <a:lstStyle/>
          <a:p>
            <a:pPr algn="ctr"/>
            <a:r>
              <a:rPr lang="es-EC" sz="6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FISCALIZACIÓN</a:t>
            </a:r>
          </a:p>
        </p:txBody>
      </p:sp>
    </p:spTree>
    <p:extLst>
      <p:ext uri="{BB962C8B-B14F-4D97-AF65-F5344CB8AC3E}">
        <p14:creationId xmlns:p14="http://schemas.microsoft.com/office/powerpoint/2010/main" val="3482124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F247AE17-259A-4E84-8912-100BF18E1E68}"/>
              </a:ext>
            </a:extLst>
          </p:cNvPr>
          <p:cNvSpPr/>
          <p:nvPr/>
        </p:nvSpPr>
        <p:spPr>
          <a:xfrm>
            <a:off x="899592" y="404664"/>
            <a:ext cx="7344816" cy="1046440"/>
          </a:xfrm>
          <a:prstGeom prst="rect">
            <a:avLst/>
          </a:prstGeom>
        </p:spPr>
        <p:txBody>
          <a:bodyPr wrap="square">
            <a:spAutoFit/>
          </a:bodyPr>
          <a:lstStyle/>
          <a:p>
            <a:pPr marL="342900" indent="-342900" algn="just">
              <a:buFont typeface="Wingdings" panose="05000000000000000000" pitchFamily="2" charset="2"/>
              <a:buChar char="Ø"/>
            </a:pPr>
            <a:endParaRPr lang="es-EC" sz="2400" b="1" dirty="0"/>
          </a:p>
          <a:p>
            <a:endParaRPr lang="es-EC" sz="2000" dirty="0"/>
          </a:p>
          <a:p>
            <a:endParaRPr lang="es-EC" dirty="0"/>
          </a:p>
        </p:txBody>
      </p:sp>
      <p:sp>
        <p:nvSpPr>
          <p:cNvPr id="3" name="CuadroTexto 2"/>
          <p:cNvSpPr txBox="1"/>
          <p:nvPr/>
        </p:nvSpPr>
        <p:spPr>
          <a:xfrm>
            <a:off x="683568" y="404664"/>
            <a:ext cx="6840760" cy="369332"/>
          </a:xfrm>
          <a:prstGeom prst="rect">
            <a:avLst/>
          </a:prstGeom>
          <a:noFill/>
        </p:spPr>
        <p:txBody>
          <a:bodyPr wrap="square" rtlCol="0">
            <a:spAutoFit/>
          </a:bodyPr>
          <a:lstStyle/>
          <a:p>
            <a:r>
              <a:rPr lang="es-ES" dirty="0"/>
              <a:t> </a:t>
            </a:r>
            <a:endParaRPr lang="es-EC" dirty="0"/>
          </a:p>
        </p:txBody>
      </p:sp>
      <p:sp>
        <p:nvSpPr>
          <p:cNvPr id="4" name="Título 3"/>
          <p:cNvSpPr>
            <a:spLocks noGrp="1"/>
          </p:cNvSpPr>
          <p:nvPr>
            <p:ph type="title"/>
          </p:nvPr>
        </p:nvSpPr>
        <p:spPr>
          <a:xfrm>
            <a:off x="609597" y="266641"/>
            <a:ext cx="6347715" cy="1578184"/>
          </a:xfrm>
        </p:spPr>
        <p:txBody>
          <a:bodyPr/>
          <a:lstStyle/>
          <a:p>
            <a:r>
              <a:rPr lang="es-EC" b="1" dirty="0"/>
              <a:t>COMISIÓN DE AVALÚOS Y CATASTROS</a:t>
            </a:r>
            <a:endParaRPr lang="es-EC" dirty="0"/>
          </a:p>
        </p:txBody>
      </p:sp>
      <p:sp>
        <p:nvSpPr>
          <p:cNvPr id="5" name="Marcador de texto 4"/>
          <p:cNvSpPr>
            <a:spLocks noGrp="1"/>
          </p:cNvSpPr>
          <p:nvPr>
            <p:ph type="body" idx="1"/>
          </p:nvPr>
        </p:nvSpPr>
        <p:spPr>
          <a:xfrm>
            <a:off x="609598" y="2348880"/>
            <a:ext cx="6347715" cy="3038968"/>
          </a:xfrm>
        </p:spPr>
        <p:txBody>
          <a:bodyPr>
            <a:normAutofit fontScale="77500" lnSpcReduction="20000"/>
          </a:bodyPr>
          <a:lstStyle/>
          <a:p>
            <a:pPr lvl="0"/>
            <a:r>
              <a:rPr lang="es-ES" b="1" dirty="0"/>
              <a:t>LEGALIZACIÓN DE LOS BIENES INMUEBLES MOSTRENCOS A FAVOR DEL GOBIERNO AUTÓNOMO DESCENTRALIZADO DE SAN CRISTÓBAL DE PATATE</a:t>
            </a:r>
            <a:endParaRPr lang="es-EC" dirty="0"/>
          </a:p>
          <a:p>
            <a:pPr lvl="0"/>
            <a:r>
              <a:rPr lang="es-EC" b="1" dirty="0"/>
              <a:t>ORDENANZA QUE REGULA LA FORMACIÓN DE LOS CATASTROS PREDIALES URBANOS Y RURALES, PARA LA DETERMINACIÓN, ADMINISTRACIÓN Y RECAUDACIÓN DEL IMPUESTO A LOS PREDIOS URBANOS Y RURALES PARA EL BIENIO 2020-2021 DEL CANTÓN PATATE</a:t>
            </a:r>
            <a:endParaRPr lang="es-EC" dirty="0"/>
          </a:p>
          <a:p>
            <a:pPr lvl="0"/>
            <a:r>
              <a:rPr lang="es-EC" b="1" dirty="0"/>
              <a:t>CUMPLIMIENTO DEL ACUERDO MINISTERIAL 017-20 DEL </a:t>
            </a:r>
            <a:r>
              <a:rPr lang="es-EC" b="1" dirty="0" err="1"/>
              <a:t>MIDUVI</a:t>
            </a:r>
            <a:r>
              <a:rPr lang="es-EC" b="1" dirty="0"/>
              <a:t>, CON RESPECTO A LA NORMA TÉCNICA PARA LA FORMACIÓN, ACTUALIZACIÓN Y MANTENIMIENTO DEL CATASTRO URBANO Y RURAL Y SU VALORACIÓN, EN ESPECIAL SE CUMPLIMIENTO CON LAS DISPOSICIONES TRANSITORIAS.</a:t>
            </a:r>
            <a:endParaRPr lang="es-EC" dirty="0"/>
          </a:p>
        </p:txBody>
      </p:sp>
    </p:spTree>
    <p:extLst>
      <p:ext uri="{BB962C8B-B14F-4D97-AF65-F5344CB8AC3E}">
        <p14:creationId xmlns:p14="http://schemas.microsoft.com/office/powerpoint/2010/main" val="3045655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F247AE17-259A-4E84-8912-100BF18E1E68}"/>
              </a:ext>
            </a:extLst>
          </p:cNvPr>
          <p:cNvSpPr/>
          <p:nvPr/>
        </p:nvSpPr>
        <p:spPr>
          <a:xfrm>
            <a:off x="899592" y="404664"/>
            <a:ext cx="7344816" cy="1046440"/>
          </a:xfrm>
          <a:prstGeom prst="rect">
            <a:avLst/>
          </a:prstGeom>
        </p:spPr>
        <p:txBody>
          <a:bodyPr wrap="square">
            <a:spAutoFit/>
          </a:bodyPr>
          <a:lstStyle/>
          <a:p>
            <a:pPr marL="342900" indent="-342900" algn="just">
              <a:buFont typeface="Wingdings" panose="05000000000000000000" pitchFamily="2" charset="2"/>
              <a:buChar char="Ø"/>
            </a:pPr>
            <a:endParaRPr lang="es-EC" sz="2400" b="1" dirty="0"/>
          </a:p>
          <a:p>
            <a:endParaRPr lang="es-EC" sz="2000" dirty="0"/>
          </a:p>
          <a:p>
            <a:endParaRPr lang="es-EC" dirty="0"/>
          </a:p>
        </p:txBody>
      </p:sp>
      <p:sp>
        <p:nvSpPr>
          <p:cNvPr id="3" name="CuadroTexto 2"/>
          <p:cNvSpPr txBox="1"/>
          <p:nvPr/>
        </p:nvSpPr>
        <p:spPr>
          <a:xfrm>
            <a:off x="683568" y="404664"/>
            <a:ext cx="6840760" cy="369332"/>
          </a:xfrm>
          <a:prstGeom prst="rect">
            <a:avLst/>
          </a:prstGeom>
          <a:noFill/>
        </p:spPr>
        <p:txBody>
          <a:bodyPr wrap="square" rtlCol="0">
            <a:spAutoFit/>
          </a:bodyPr>
          <a:lstStyle/>
          <a:p>
            <a:r>
              <a:rPr lang="es-ES" dirty="0"/>
              <a:t> </a:t>
            </a:r>
            <a:endParaRPr lang="es-EC" dirty="0"/>
          </a:p>
        </p:txBody>
      </p:sp>
      <p:sp>
        <p:nvSpPr>
          <p:cNvPr id="4" name="Título 3"/>
          <p:cNvSpPr>
            <a:spLocks noGrp="1"/>
          </p:cNvSpPr>
          <p:nvPr>
            <p:ph type="title"/>
          </p:nvPr>
        </p:nvSpPr>
        <p:spPr>
          <a:xfrm>
            <a:off x="609597" y="266641"/>
            <a:ext cx="6347715" cy="1578184"/>
          </a:xfrm>
        </p:spPr>
        <p:txBody>
          <a:bodyPr/>
          <a:lstStyle/>
          <a:p>
            <a:r>
              <a:rPr lang="es-EC" b="1" dirty="0"/>
              <a:t>COMISIÓN DE CULTURA Y DEPORTES</a:t>
            </a:r>
            <a:endParaRPr lang="es-EC" dirty="0"/>
          </a:p>
        </p:txBody>
      </p:sp>
      <p:sp>
        <p:nvSpPr>
          <p:cNvPr id="5" name="Marcador de texto 4"/>
          <p:cNvSpPr>
            <a:spLocks noGrp="1"/>
          </p:cNvSpPr>
          <p:nvPr>
            <p:ph type="body" idx="1"/>
          </p:nvPr>
        </p:nvSpPr>
        <p:spPr>
          <a:xfrm>
            <a:off x="609598" y="2348880"/>
            <a:ext cx="6347715" cy="3038968"/>
          </a:xfrm>
        </p:spPr>
        <p:txBody>
          <a:bodyPr>
            <a:normAutofit fontScale="70000" lnSpcReduction="20000"/>
          </a:bodyPr>
          <a:lstStyle/>
          <a:p>
            <a:pPr lvl="0"/>
            <a:r>
              <a:rPr lang="es-ES" b="1" dirty="0">
                <a:latin typeface="Arial" panose="020B0604020202020204" pitchFamily="34" charset="0"/>
                <a:cs typeface="Arial" panose="020B0604020202020204" pitchFamily="34" charset="0"/>
              </a:rPr>
              <a:t>CONDECORACIONES: “AL MÉRITO CIENTÍFICO”, “AL MÉRITO AGRÍCOLA”, “AL MÉRITO CULTURAL, INTELECTUAL Y EDUCATIVO”, “AL MÉRITO DEPORTIVO”, Y “AL SERVICIO MUNICIPAL</a:t>
            </a:r>
            <a:endParaRPr lang="es-EC" b="1" dirty="0">
              <a:latin typeface="Arial" panose="020B0604020202020204" pitchFamily="34" charset="0"/>
              <a:cs typeface="Arial" panose="020B0604020202020204" pitchFamily="34" charset="0"/>
            </a:endParaRPr>
          </a:p>
          <a:p>
            <a:r>
              <a:rPr lang="es-EC" b="1" dirty="0">
                <a:latin typeface="Arial" panose="020B0604020202020204" pitchFamily="34" charset="0"/>
                <a:cs typeface="Arial" panose="020B0604020202020204" pitchFamily="34" charset="0"/>
              </a:rPr>
              <a:t>LIGA DEPORTIVA CANTONAL DE PATATE Y EL </a:t>
            </a:r>
            <a:r>
              <a:rPr lang="es-EC" b="1" dirty="0" err="1">
                <a:latin typeface="Arial" panose="020B0604020202020204" pitchFamily="34" charset="0"/>
                <a:cs typeface="Arial" panose="020B0604020202020204" pitchFamily="34" charset="0"/>
              </a:rPr>
              <a:t>GADMSC</a:t>
            </a:r>
            <a:r>
              <a:rPr lang="es-EC" b="1" dirty="0">
                <a:latin typeface="Arial" panose="020B0604020202020204" pitchFamily="34" charset="0"/>
                <a:cs typeface="Arial" panose="020B0604020202020204" pitchFamily="34" charset="0"/>
              </a:rPr>
              <a:t> DE PATATE, UTILIZAR LOS ESTADIOS MUNICIPALES Y A LA VEZ PUEDA GESTIONAR ANTE EL MINISTERIO DEL DEPORTE LAS ASIGNACIONES QUE SE PUEDA ADQUIRIR PARA RESTAURAR LOS ESCENARIOS DEPORTIVOS DEL CANTÓN.</a:t>
            </a:r>
          </a:p>
          <a:p>
            <a:r>
              <a:rPr lang="es-ES" b="1" dirty="0">
                <a:latin typeface="Arial" panose="020B0604020202020204" pitchFamily="34" charset="0"/>
                <a:cs typeface="Arial" panose="020B0604020202020204" pitchFamily="34" charset="0"/>
              </a:rPr>
              <a:t> SE INVIERTA LOS RECURSOS ASIGNADOS PARA MEJORAMIENTO Y RECUPERACIÓN DE LOS ESCENARIOS DEPORTIVOS DEL CANTÓN.</a:t>
            </a:r>
            <a:endParaRPr lang="es-EC" b="1" dirty="0">
              <a:latin typeface="Arial" panose="020B0604020202020204" pitchFamily="34" charset="0"/>
              <a:cs typeface="Arial" panose="020B0604020202020204" pitchFamily="34" charset="0"/>
            </a:endParaRPr>
          </a:p>
          <a:p>
            <a:r>
              <a:rPr lang="es-ES" b="1" dirty="0">
                <a:latin typeface="Arial" panose="020B0604020202020204" pitchFamily="34" charset="0"/>
                <a:cs typeface="Arial" panose="020B0604020202020204" pitchFamily="34" charset="0"/>
              </a:rPr>
              <a:t> ADQUIRIR UNA MAQUINA CORTADORA DE CÉSPED PARA PODER DAR MANTENIMIENTO DE LOS ESTADIOS DEL CANTÓN.</a:t>
            </a:r>
            <a:endParaRPr lang="es-EC" b="1"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s-ES" dirty="0"/>
          </a:p>
          <a:p>
            <a:pPr marL="342900" indent="-342900">
              <a:buFont typeface="Arial" panose="020B0604020202020204" pitchFamily="34" charset="0"/>
              <a:buChar char="•"/>
            </a:pPr>
            <a:endParaRPr lang="es-ES" dirty="0" smtClean="0"/>
          </a:p>
          <a:p>
            <a:endParaRPr lang="es-EC" dirty="0"/>
          </a:p>
        </p:txBody>
      </p:sp>
    </p:spTree>
    <p:extLst>
      <p:ext uri="{BB962C8B-B14F-4D97-AF65-F5344CB8AC3E}">
        <p14:creationId xmlns:p14="http://schemas.microsoft.com/office/powerpoint/2010/main" val="4268515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F247AE17-259A-4E84-8912-100BF18E1E68}"/>
              </a:ext>
            </a:extLst>
          </p:cNvPr>
          <p:cNvSpPr/>
          <p:nvPr/>
        </p:nvSpPr>
        <p:spPr>
          <a:xfrm>
            <a:off x="899592" y="404664"/>
            <a:ext cx="7344816" cy="1046440"/>
          </a:xfrm>
          <a:prstGeom prst="rect">
            <a:avLst/>
          </a:prstGeom>
        </p:spPr>
        <p:txBody>
          <a:bodyPr wrap="square">
            <a:spAutoFit/>
          </a:bodyPr>
          <a:lstStyle/>
          <a:p>
            <a:pPr marL="342900" indent="-342900" algn="just">
              <a:buFont typeface="Wingdings" panose="05000000000000000000" pitchFamily="2" charset="2"/>
              <a:buChar char="Ø"/>
            </a:pPr>
            <a:endParaRPr lang="es-EC" sz="2400" b="1" dirty="0"/>
          </a:p>
          <a:p>
            <a:endParaRPr lang="es-EC" sz="2000" dirty="0"/>
          </a:p>
          <a:p>
            <a:endParaRPr lang="es-EC" dirty="0"/>
          </a:p>
        </p:txBody>
      </p:sp>
      <p:sp>
        <p:nvSpPr>
          <p:cNvPr id="3" name="CuadroTexto 2"/>
          <p:cNvSpPr txBox="1"/>
          <p:nvPr/>
        </p:nvSpPr>
        <p:spPr>
          <a:xfrm>
            <a:off x="683568" y="404664"/>
            <a:ext cx="6840760" cy="369332"/>
          </a:xfrm>
          <a:prstGeom prst="rect">
            <a:avLst/>
          </a:prstGeom>
          <a:noFill/>
        </p:spPr>
        <p:txBody>
          <a:bodyPr wrap="square" rtlCol="0">
            <a:spAutoFit/>
          </a:bodyPr>
          <a:lstStyle/>
          <a:p>
            <a:r>
              <a:rPr lang="es-ES" dirty="0"/>
              <a:t> </a:t>
            </a:r>
            <a:endParaRPr lang="es-EC" dirty="0"/>
          </a:p>
        </p:txBody>
      </p:sp>
      <p:sp>
        <p:nvSpPr>
          <p:cNvPr id="4" name="Título 3"/>
          <p:cNvSpPr>
            <a:spLocks noGrp="1"/>
          </p:cNvSpPr>
          <p:nvPr>
            <p:ph type="title"/>
          </p:nvPr>
        </p:nvSpPr>
        <p:spPr>
          <a:xfrm>
            <a:off x="609597" y="266641"/>
            <a:ext cx="6347715" cy="1578184"/>
          </a:xfrm>
        </p:spPr>
        <p:txBody>
          <a:bodyPr/>
          <a:lstStyle/>
          <a:p>
            <a:r>
              <a:rPr lang="es-EC" b="1" dirty="0"/>
              <a:t>COMISIÓN DE EQUIDAD Y GENERO</a:t>
            </a:r>
            <a:endParaRPr lang="es-EC" dirty="0"/>
          </a:p>
        </p:txBody>
      </p:sp>
      <p:sp>
        <p:nvSpPr>
          <p:cNvPr id="5" name="Marcador de texto 4"/>
          <p:cNvSpPr>
            <a:spLocks noGrp="1"/>
          </p:cNvSpPr>
          <p:nvPr>
            <p:ph type="body" idx="1"/>
          </p:nvPr>
        </p:nvSpPr>
        <p:spPr>
          <a:xfrm>
            <a:off x="609598" y="2348880"/>
            <a:ext cx="6347715" cy="3038968"/>
          </a:xfrm>
        </p:spPr>
        <p:txBody>
          <a:bodyPr>
            <a:normAutofit lnSpcReduction="10000"/>
          </a:bodyPr>
          <a:lstStyle/>
          <a:p>
            <a:pPr marL="342900" indent="-342900">
              <a:buFont typeface="Arial" panose="020B0604020202020204" pitchFamily="34" charset="0"/>
              <a:buChar char="•"/>
            </a:pPr>
            <a:r>
              <a:rPr lang="es-EC" b="1" dirty="0"/>
              <a:t>RECOMIENDA, QUE SE PROVEA DE UN ESPACIO MÁS ADECUADO PARA EL FUNCIONAMIENTO DE LA JUNTA CANTONAL DE PROTECCIÓN DE DERECHOS DEL CANTÓN </a:t>
            </a:r>
            <a:r>
              <a:rPr lang="es-EC" b="1" dirty="0" err="1"/>
              <a:t>PATATEY</a:t>
            </a:r>
            <a:r>
              <a:rPr lang="es-EC" b="1" dirty="0"/>
              <a:t> QUE DE MANERA INMEDIATA SE LLENE LA VACANTE DE LA JUNTA CANTONAL DE PROTECCIÓN DE DERECHOS DEL CANTÓN PATATE, CUMPLIENDO CON LA ORDENANZA DE CREACIÓN, ORGANIZACIÓN Y FUNCIONAMIENTO DE LA JUNTA CANTONAL DE PROTECCIÓN DE DERECHOS DEL CANTÓN PATATE.</a:t>
            </a:r>
            <a:endParaRPr lang="es-EC" dirty="0"/>
          </a:p>
          <a:p>
            <a:pPr marL="342900" indent="-342900">
              <a:buFont typeface="Arial" panose="020B0604020202020204" pitchFamily="34" charset="0"/>
              <a:buChar char="•"/>
            </a:pPr>
            <a:endParaRPr lang="es-ES" dirty="0" smtClean="0"/>
          </a:p>
          <a:p>
            <a:endParaRPr lang="es-EC" dirty="0"/>
          </a:p>
        </p:txBody>
      </p:sp>
    </p:spTree>
    <p:extLst>
      <p:ext uri="{BB962C8B-B14F-4D97-AF65-F5344CB8AC3E}">
        <p14:creationId xmlns:p14="http://schemas.microsoft.com/office/powerpoint/2010/main" val="8667141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F247AE17-259A-4E84-8912-100BF18E1E68}"/>
              </a:ext>
            </a:extLst>
          </p:cNvPr>
          <p:cNvSpPr/>
          <p:nvPr/>
        </p:nvSpPr>
        <p:spPr>
          <a:xfrm>
            <a:off x="899592" y="404664"/>
            <a:ext cx="7344816" cy="1046440"/>
          </a:xfrm>
          <a:prstGeom prst="rect">
            <a:avLst/>
          </a:prstGeom>
        </p:spPr>
        <p:txBody>
          <a:bodyPr wrap="square">
            <a:spAutoFit/>
          </a:bodyPr>
          <a:lstStyle/>
          <a:p>
            <a:pPr marL="342900" indent="-342900" algn="just">
              <a:buFont typeface="Wingdings" panose="05000000000000000000" pitchFamily="2" charset="2"/>
              <a:buChar char="Ø"/>
            </a:pPr>
            <a:endParaRPr lang="es-EC" sz="2400" b="1" dirty="0"/>
          </a:p>
          <a:p>
            <a:endParaRPr lang="es-EC" sz="2000" dirty="0"/>
          </a:p>
          <a:p>
            <a:endParaRPr lang="es-EC" dirty="0"/>
          </a:p>
        </p:txBody>
      </p:sp>
      <p:sp>
        <p:nvSpPr>
          <p:cNvPr id="3" name="CuadroTexto 2"/>
          <p:cNvSpPr txBox="1"/>
          <p:nvPr/>
        </p:nvSpPr>
        <p:spPr>
          <a:xfrm>
            <a:off x="683568" y="404664"/>
            <a:ext cx="6840760" cy="369332"/>
          </a:xfrm>
          <a:prstGeom prst="rect">
            <a:avLst/>
          </a:prstGeom>
          <a:noFill/>
        </p:spPr>
        <p:txBody>
          <a:bodyPr wrap="square" rtlCol="0">
            <a:spAutoFit/>
          </a:bodyPr>
          <a:lstStyle/>
          <a:p>
            <a:r>
              <a:rPr lang="es-ES" dirty="0"/>
              <a:t> </a:t>
            </a:r>
            <a:endParaRPr lang="es-EC" dirty="0"/>
          </a:p>
        </p:txBody>
      </p:sp>
      <p:sp>
        <p:nvSpPr>
          <p:cNvPr id="4" name="Título 3"/>
          <p:cNvSpPr>
            <a:spLocks noGrp="1"/>
          </p:cNvSpPr>
          <p:nvPr>
            <p:ph type="title"/>
          </p:nvPr>
        </p:nvSpPr>
        <p:spPr>
          <a:xfrm>
            <a:off x="609597" y="266641"/>
            <a:ext cx="6347715" cy="1578184"/>
          </a:xfrm>
        </p:spPr>
        <p:txBody>
          <a:bodyPr>
            <a:normAutofit fontScale="90000"/>
          </a:bodyPr>
          <a:lstStyle/>
          <a:p>
            <a:r>
              <a:rPr lang="es-EC" b="1" dirty="0"/>
              <a:t>COMISIÓN DE LEGISLACIÓN Y FISCALIZACIÓN</a:t>
            </a:r>
            <a:endParaRPr lang="es-EC" dirty="0"/>
          </a:p>
        </p:txBody>
      </p:sp>
      <p:sp>
        <p:nvSpPr>
          <p:cNvPr id="5" name="Marcador de texto 4"/>
          <p:cNvSpPr>
            <a:spLocks noGrp="1"/>
          </p:cNvSpPr>
          <p:nvPr>
            <p:ph type="body" idx="1"/>
          </p:nvPr>
        </p:nvSpPr>
        <p:spPr>
          <a:xfrm>
            <a:off x="609598" y="1982848"/>
            <a:ext cx="6626698" cy="3822416"/>
          </a:xfrm>
        </p:spPr>
        <p:txBody>
          <a:bodyPr>
            <a:normAutofit fontScale="85000" lnSpcReduction="20000"/>
          </a:bodyPr>
          <a:lstStyle/>
          <a:p>
            <a:r>
              <a:rPr lang="es-EC" b="1" dirty="0"/>
              <a:t>RECOMIENDA, CUMPLIR ORDENANZA QUE REGULA LA CIRCULACIÓN VEHICULAR EN LA ZONA URBANA DEL CANTÓN PATATE DURANTE LOS FINES DE SEMANA Y FERIADOS.</a:t>
            </a:r>
            <a:endParaRPr lang="es-EC" dirty="0"/>
          </a:p>
          <a:p>
            <a:r>
              <a:rPr lang="es-EC" b="1" dirty="0" err="1"/>
              <a:t>ANALISIS</a:t>
            </a:r>
            <a:r>
              <a:rPr lang="es-EC" b="1" dirty="0"/>
              <a:t> ORDENANZA QUE REGULA LOS ESPECTÁCULOS PÚBLICOS, LA APERTURA DE BARES, DISCOTECAS, CENTROS DE DIVERSIONES, EXPENDIO DE BEBIDAS, ACTIVIDADES FÍSICAS EN LUGARES CERRADOS Y ACTIVIDADES ECONÓMICAS, EN EL MARCO DEL MANEJO DE LA PANDEMIA </a:t>
            </a:r>
            <a:r>
              <a:rPr lang="es-EC" b="1" dirty="0" err="1"/>
              <a:t>COVID</a:t>
            </a:r>
            <a:r>
              <a:rPr lang="es-EC" b="1" dirty="0"/>
              <a:t> -19 EN EL CANTÓN PATATE</a:t>
            </a:r>
            <a:endParaRPr lang="es-EC" dirty="0"/>
          </a:p>
          <a:p>
            <a:r>
              <a:rPr lang="es-MX" b="1" dirty="0"/>
              <a:t>RECOMIENDA CONTROL AMBIENTAL POR PARTE DEL GOBIERNO PROVINCIAL, DE LAS AVÍCOLAS EXISTENTES DENTRO DEL CANTÓN PATATE</a:t>
            </a:r>
            <a:endParaRPr lang="es-EC" dirty="0"/>
          </a:p>
          <a:p>
            <a:r>
              <a:rPr lang="es-EC" b="1" dirty="0" err="1"/>
              <a:t>RECIOMIENDA</a:t>
            </a:r>
            <a:r>
              <a:rPr lang="es-EC" b="1" dirty="0"/>
              <a:t> CUMPLIMIENTO DE LAS RESOLUCIONES DEL CONCEJO SOBRE EMERGENCIA DECLARADA POR EL INVIERNO EN EL MES DE JUNIO DEL AÑO 2019, Y LOS PROCESOS QUE LA MUNICIPALIDAD COMO INSTITUCIÓN ADEUDA, POR LAS ADQUISICIONES REALIZADAS A LOS DIFERENTES PROVEEDORES.     </a:t>
            </a:r>
            <a:endParaRPr lang="es-EC" dirty="0"/>
          </a:p>
          <a:p>
            <a:endParaRPr lang="es-EC" dirty="0"/>
          </a:p>
        </p:txBody>
      </p:sp>
    </p:spTree>
    <p:extLst>
      <p:ext uri="{BB962C8B-B14F-4D97-AF65-F5344CB8AC3E}">
        <p14:creationId xmlns:p14="http://schemas.microsoft.com/office/powerpoint/2010/main" val="2243753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dirty="0"/>
              <a:t/>
            </a:r>
            <a:br>
              <a:rPr lang="es-EC" dirty="0"/>
            </a:br>
            <a:endParaRPr lang="es-EC" dirty="0"/>
          </a:p>
        </p:txBody>
      </p:sp>
      <p:sp>
        <p:nvSpPr>
          <p:cNvPr id="6" name="Marcador de texto 5"/>
          <p:cNvSpPr>
            <a:spLocks noGrp="1"/>
          </p:cNvSpPr>
          <p:nvPr>
            <p:ph type="body" idx="1"/>
          </p:nvPr>
        </p:nvSpPr>
        <p:spPr>
          <a:xfrm>
            <a:off x="609598" y="692696"/>
            <a:ext cx="6347715" cy="5348666"/>
          </a:xfrm>
        </p:spPr>
        <p:txBody>
          <a:bodyPr>
            <a:normAutofit/>
          </a:bodyPr>
          <a:lstStyle/>
          <a:p>
            <a:r>
              <a:rPr lang="es-EC" b="1" dirty="0"/>
              <a:t>ORDENANZA SUSTITUTIVA PARA LA GESTIÓN, PROMOCIÓN  Y DIFUSIÓN DEL DESARROLLO TURÍSTICO, CULTURAL  Y DEPORTIVO DEL CANTÓN PATATE.</a:t>
            </a:r>
            <a:endParaRPr lang="es-EC" dirty="0"/>
          </a:p>
          <a:p>
            <a:r>
              <a:rPr lang="es-MX" b="1" dirty="0"/>
              <a:t>RECOMIENDA SOLICITAR A TRAVÉS DE ALCALDÍA, A LA </a:t>
            </a:r>
            <a:r>
              <a:rPr lang="es-MX" b="1" dirty="0" err="1"/>
              <a:t>ANT</a:t>
            </a:r>
            <a:r>
              <a:rPr lang="es-MX" b="1" dirty="0"/>
              <a:t>, EL ESTUDIO CON EL CUAL SE APROBÓ EL PERMISO DE OPERACIÓN DE LA COMPAÑÍA </a:t>
            </a:r>
            <a:r>
              <a:rPr lang="es-MX" b="1" dirty="0" err="1"/>
              <a:t>SUCRETRANS</a:t>
            </a:r>
            <a:r>
              <a:rPr lang="es-MX" b="1" dirty="0"/>
              <a:t> S.A. Y TEMAS INHERENTES PARA RESOLUCIONES.</a:t>
            </a:r>
            <a:endParaRPr lang="es-EC" dirty="0"/>
          </a:p>
          <a:p>
            <a:r>
              <a:rPr lang="es-MX" b="1" dirty="0"/>
              <a:t>REGULARIZACIÓN DE LOS BIENES PÚBLICOS QUE SE ENCUENTRAN SIN SUS ESCRITURAS </a:t>
            </a:r>
            <a:endParaRPr lang="es-EC" dirty="0"/>
          </a:p>
          <a:p>
            <a:r>
              <a:rPr lang="es-MX" b="1" dirty="0"/>
              <a:t>RECOMIENDA DOTAR DE INFRAESTRUCTURA Y MOBILIARIO PARA FUNCIONAMIENTO DE LA JUNTA CANTONAL DE PROTECCIÓN DE DERECHOS</a:t>
            </a:r>
            <a:endParaRPr lang="es-EC" dirty="0"/>
          </a:p>
          <a:p>
            <a:endParaRPr lang="es-EC" dirty="0"/>
          </a:p>
          <a:p>
            <a:endParaRPr lang="es-EC" dirty="0"/>
          </a:p>
        </p:txBody>
      </p:sp>
    </p:spTree>
    <p:extLst>
      <p:ext uri="{BB962C8B-B14F-4D97-AF65-F5344CB8AC3E}">
        <p14:creationId xmlns:p14="http://schemas.microsoft.com/office/powerpoint/2010/main" val="1932300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dirty="0"/>
              <a:t/>
            </a:r>
            <a:br>
              <a:rPr lang="es-EC" dirty="0"/>
            </a:br>
            <a:endParaRPr lang="es-EC" dirty="0"/>
          </a:p>
        </p:txBody>
      </p:sp>
      <p:sp>
        <p:nvSpPr>
          <p:cNvPr id="6" name="Marcador de texto 5"/>
          <p:cNvSpPr>
            <a:spLocks noGrp="1"/>
          </p:cNvSpPr>
          <p:nvPr>
            <p:ph type="body" idx="1"/>
          </p:nvPr>
        </p:nvSpPr>
        <p:spPr>
          <a:xfrm>
            <a:off x="609598" y="692696"/>
            <a:ext cx="6347715" cy="5348666"/>
          </a:xfrm>
        </p:spPr>
        <p:txBody>
          <a:bodyPr>
            <a:normAutofit/>
          </a:bodyPr>
          <a:lstStyle/>
          <a:p>
            <a:r>
              <a:rPr lang="es-EC" b="1" dirty="0"/>
              <a:t>ANÁLISIS DE LAS ÁREAS VERDES QUE SE HAN ENTREGADO AL GAD</a:t>
            </a:r>
            <a:endParaRPr lang="es-EC" dirty="0"/>
          </a:p>
          <a:p>
            <a:endParaRPr lang="es-MX" b="1" dirty="0" smtClean="0"/>
          </a:p>
          <a:p>
            <a:r>
              <a:rPr lang="es-MX" b="1" dirty="0" smtClean="0"/>
              <a:t>CUMPLIMIENTO </a:t>
            </a:r>
            <a:r>
              <a:rPr lang="es-MX" b="1" dirty="0"/>
              <a:t>DE PROYECTOS A EJECUTARSE, DEBAN SER DEBIDAMENTE JUSTIFICADOS</a:t>
            </a:r>
            <a:endParaRPr lang="es-EC" dirty="0"/>
          </a:p>
          <a:p>
            <a:endParaRPr lang="es-EC" b="1" dirty="0" smtClean="0"/>
          </a:p>
          <a:p>
            <a:r>
              <a:rPr lang="es-EC" b="1" dirty="0" smtClean="0"/>
              <a:t>SE </a:t>
            </a:r>
            <a:r>
              <a:rPr lang="es-EC" b="1" dirty="0"/>
              <a:t>ANALIZA ORDENANZA DE CONTRIBUCIÓN ESPECIAL DE MEJORAS</a:t>
            </a:r>
            <a:endParaRPr lang="es-EC" dirty="0"/>
          </a:p>
          <a:p>
            <a:endParaRPr lang="es-EC" dirty="0"/>
          </a:p>
        </p:txBody>
      </p:sp>
    </p:spTree>
    <p:extLst>
      <p:ext uri="{BB962C8B-B14F-4D97-AF65-F5344CB8AC3E}">
        <p14:creationId xmlns:p14="http://schemas.microsoft.com/office/powerpoint/2010/main" val="9839806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11560" y="260648"/>
            <a:ext cx="6912768" cy="1646302"/>
          </a:xfrm>
        </p:spPr>
        <p:txBody>
          <a:bodyPr>
            <a:normAutofit fontScale="90000"/>
          </a:bodyPr>
          <a:lstStyle/>
          <a:p>
            <a:pPr algn="l"/>
            <a:r>
              <a:rPr lang="es-EC" b="1" dirty="0"/>
              <a:t>COMISIÓN DE SERVICIOS PÚBLICOS</a:t>
            </a:r>
            <a:endParaRPr lang="es-EC" dirty="0"/>
          </a:p>
        </p:txBody>
      </p:sp>
      <p:sp>
        <p:nvSpPr>
          <p:cNvPr id="6" name="Marcador de texto 5"/>
          <p:cNvSpPr>
            <a:spLocks noGrp="1"/>
          </p:cNvSpPr>
          <p:nvPr>
            <p:ph type="subTitle" idx="1"/>
          </p:nvPr>
        </p:nvSpPr>
        <p:spPr>
          <a:xfrm>
            <a:off x="395536" y="1988840"/>
            <a:ext cx="8136903" cy="4032448"/>
          </a:xfrm>
        </p:spPr>
        <p:txBody>
          <a:bodyPr>
            <a:normAutofit/>
          </a:bodyPr>
          <a:lstStyle/>
          <a:p>
            <a:pPr algn="just"/>
            <a:r>
              <a:rPr lang="es-EC" b="1" dirty="0"/>
              <a:t>RECOMIENDA SE JUSTIFIQUE PORQUE NO SE HA APLICADO LA ORDENANZA QUE REGULA EL USO Y OCUPACIÓN DEL ESPACIO Y LA VÍA PUBLICA, ASÍ COMO EL FUNCIONAMIENTO Y ADMINISTRACIÓN DE CENTROS DE COMERCIALIZACIÓN, MERCADOS PLAZAS FERIAS MUNICIPALES DEL CANTÓN PATATE.</a:t>
            </a:r>
            <a:endParaRPr lang="es-EC" dirty="0"/>
          </a:p>
          <a:p>
            <a:pPr algn="just"/>
            <a:r>
              <a:rPr lang="es-EC" b="1" dirty="0"/>
              <a:t>QUIEN AUTORIZÓ A LOS VIGILANTES SEGUROS REALIZAR TRABAJOS Y COBROS EN EL ESPACIO PÚBLICO DONDE SE ENCUENTRA CONSTRUYENDO EL CENTRO DE COMERCIALIZACIÓN TAITA TILLE. </a:t>
            </a:r>
            <a:endParaRPr lang="es-EC" dirty="0"/>
          </a:p>
          <a:p>
            <a:pPr algn="just"/>
            <a:r>
              <a:rPr lang="es-EC" b="1" dirty="0"/>
              <a:t>SE HAGA LOS TRAMITES ADMINISTRATIVOS PARA RECIBIR OBRAS DE FORMA DEFINITIVA.</a:t>
            </a:r>
            <a:endParaRPr lang="es-EC" dirty="0"/>
          </a:p>
          <a:p>
            <a:pPr algn="just"/>
            <a:r>
              <a:rPr lang="es-EC" b="1" dirty="0"/>
              <a:t>SE COORDINE PARA EJECUTAR LOS CONVENIOS CON EL </a:t>
            </a:r>
            <a:r>
              <a:rPr lang="es-EC" b="1" dirty="0" err="1"/>
              <a:t>MIESS</a:t>
            </a:r>
            <a:endParaRPr lang="es-EC" dirty="0"/>
          </a:p>
          <a:p>
            <a:pPr algn="just"/>
            <a:r>
              <a:rPr lang="es-EC" b="1" dirty="0"/>
              <a:t>LA DOTACIÓN DE SERVICIO DE AGUA POTABLE.</a:t>
            </a:r>
            <a:endParaRPr lang="es-EC" dirty="0"/>
          </a:p>
          <a:p>
            <a:pPr algn="just"/>
            <a:endParaRPr lang="es-EC" dirty="0" smtClean="0"/>
          </a:p>
          <a:p>
            <a:pPr algn="l"/>
            <a:endParaRPr lang="es-EC" dirty="0"/>
          </a:p>
          <a:p>
            <a:pPr algn="l"/>
            <a:endParaRPr lang="es-EC" dirty="0"/>
          </a:p>
        </p:txBody>
      </p:sp>
    </p:spTree>
    <p:extLst>
      <p:ext uri="{BB962C8B-B14F-4D97-AF65-F5344CB8AC3E}">
        <p14:creationId xmlns:p14="http://schemas.microsoft.com/office/powerpoint/2010/main" val="32473399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60648"/>
            <a:ext cx="9144000" cy="1646302"/>
          </a:xfrm>
        </p:spPr>
        <p:txBody>
          <a:bodyPr>
            <a:normAutofit fontScale="90000"/>
          </a:bodyPr>
          <a:lstStyle/>
          <a:p>
            <a:pPr algn="l"/>
            <a:r>
              <a:rPr lang="es-EC" b="1" dirty="0"/>
              <a:t>COMISIÓN DE PLANIFICACIÓN Y PRESUPUESTO</a:t>
            </a:r>
            <a:endParaRPr lang="es-EC" dirty="0"/>
          </a:p>
        </p:txBody>
      </p:sp>
      <p:sp>
        <p:nvSpPr>
          <p:cNvPr id="6" name="Marcador de texto 5"/>
          <p:cNvSpPr>
            <a:spLocks noGrp="1"/>
          </p:cNvSpPr>
          <p:nvPr>
            <p:ph type="subTitle" idx="1"/>
          </p:nvPr>
        </p:nvSpPr>
        <p:spPr>
          <a:xfrm>
            <a:off x="395536" y="1988840"/>
            <a:ext cx="8136903" cy="4032448"/>
          </a:xfrm>
        </p:spPr>
        <p:txBody>
          <a:bodyPr>
            <a:normAutofit/>
          </a:bodyPr>
          <a:lstStyle/>
          <a:p>
            <a:pPr algn="l"/>
            <a:endParaRPr lang="es-EC" dirty="0" smtClean="0"/>
          </a:p>
          <a:p>
            <a:pPr algn="l"/>
            <a:r>
              <a:rPr lang="es-EC" b="1" dirty="0" smtClean="0"/>
              <a:t>ANÁLISIS LIQUIDACIÓN PRESUPUESTARIA.</a:t>
            </a:r>
          </a:p>
          <a:p>
            <a:pPr algn="l"/>
            <a:endParaRPr lang="es-EC" b="1" dirty="0"/>
          </a:p>
          <a:p>
            <a:pPr algn="l"/>
            <a:r>
              <a:rPr lang="es-EC" b="1" dirty="0" smtClean="0"/>
              <a:t>REFORMAS PRESUPUESTARIAS</a:t>
            </a:r>
          </a:p>
          <a:p>
            <a:pPr algn="l"/>
            <a:endParaRPr lang="es-EC" b="1" dirty="0"/>
          </a:p>
          <a:p>
            <a:pPr algn="l"/>
            <a:r>
              <a:rPr lang="es-EC" b="1" dirty="0" smtClean="0"/>
              <a:t>ELABORACIÓN DEL PRESUPUESTO</a:t>
            </a:r>
          </a:p>
          <a:p>
            <a:pPr algn="l"/>
            <a:endParaRPr lang="es-EC" b="1" dirty="0"/>
          </a:p>
          <a:p>
            <a:pPr algn="l"/>
            <a:r>
              <a:rPr lang="es-EC" b="1" dirty="0" smtClean="0"/>
              <a:t>JUSTIFICATIVOS PARA LA ADQUISICIÓN DE LA PLANTA ADOQUINERA </a:t>
            </a:r>
          </a:p>
          <a:p>
            <a:pPr algn="l"/>
            <a:endParaRPr lang="es-EC" b="1" dirty="0"/>
          </a:p>
          <a:p>
            <a:pPr algn="l"/>
            <a:r>
              <a:rPr lang="es-EC" b="1" dirty="0" smtClean="0"/>
              <a:t>JUSTIFICATIVOS DE LA OBRA DE TAITA TILLE</a:t>
            </a:r>
          </a:p>
          <a:p>
            <a:pPr algn="l"/>
            <a:endParaRPr lang="es-EC" dirty="0" smtClean="0"/>
          </a:p>
          <a:p>
            <a:pPr algn="l"/>
            <a:endParaRPr lang="es-EC" dirty="0"/>
          </a:p>
          <a:p>
            <a:pPr algn="l"/>
            <a:endParaRPr lang="es-EC" dirty="0"/>
          </a:p>
        </p:txBody>
      </p:sp>
    </p:spTree>
    <p:extLst>
      <p:ext uri="{BB962C8B-B14F-4D97-AF65-F5344CB8AC3E}">
        <p14:creationId xmlns:p14="http://schemas.microsoft.com/office/powerpoint/2010/main" val="2177432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07904" y="3140968"/>
            <a:ext cx="1811714" cy="369332"/>
          </a:xfrm>
          <a:prstGeom prst="rect">
            <a:avLst/>
          </a:prstGeom>
          <a:noFill/>
        </p:spPr>
        <p:txBody>
          <a:bodyPr wrap="none" rtlCol="0">
            <a:spAutoFit/>
          </a:bodyPr>
          <a:lstStyle/>
          <a:p>
            <a:r>
              <a:rPr lang="es-EC" dirty="0" smtClean="0"/>
              <a:t>Foto concejales</a:t>
            </a:r>
            <a:endParaRPr lang="es-EC"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6147919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60648"/>
            <a:ext cx="7020272" cy="1646302"/>
          </a:xfrm>
        </p:spPr>
        <p:txBody>
          <a:bodyPr>
            <a:normAutofit fontScale="90000"/>
          </a:bodyPr>
          <a:lstStyle/>
          <a:p>
            <a:r>
              <a:rPr lang="es-EC" b="1" dirty="0"/>
              <a:t>COMISIÓN DE OBRAS PUBLICAS</a:t>
            </a:r>
            <a:endParaRPr lang="es-EC" dirty="0"/>
          </a:p>
        </p:txBody>
      </p:sp>
      <p:sp>
        <p:nvSpPr>
          <p:cNvPr id="6" name="Marcador de texto 5"/>
          <p:cNvSpPr>
            <a:spLocks noGrp="1"/>
          </p:cNvSpPr>
          <p:nvPr>
            <p:ph type="subTitle" idx="1"/>
          </p:nvPr>
        </p:nvSpPr>
        <p:spPr>
          <a:xfrm>
            <a:off x="395536" y="1988840"/>
            <a:ext cx="8136903" cy="4032448"/>
          </a:xfrm>
        </p:spPr>
        <p:txBody>
          <a:bodyPr>
            <a:normAutofit/>
          </a:bodyPr>
          <a:lstStyle/>
          <a:p>
            <a:pPr algn="l"/>
            <a:endParaRPr lang="es-EC" dirty="0" smtClean="0"/>
          </a:p>
          <a:p>
            <a:pPr algn="l"/>
            <a:r>
              <a:rPr lang="es-EC" dirty="0" smtClean="0"/>
              <a:t>JUSTIFICATIVOS DE LA OBRA DE TAITA TILLE, SE SOLICITA ESTUDIOS Y MODELO DE </a:t>
            </a:r>
            <a:r>
              <a:rPr lang="es-EC" dirty="0" err="1" smtClean="0"/>
              <a:t>GESTION</a:t>
            </a:r>
            <a:endParaRPr lang="es-EC" dirty="0" smtClean="0"/>
          </a:p>
          <a:p>
            <a:pPr algn="l"/>
            <a:endParaRPr lang="es-EC" dirty="0"/>
          </a:p>
          <a:p>
            <a:pPr algn="l"/>
            <a:r>
              <a:rPr lang="pt-BR" dirty="0" smtClean="0"/>
              <a:t>SE SOLICITA </a:t>
            </a:r>
            <a:r>
              <a:rPr lang="pt-BR" dirty="0" err="1" smtClean="0"/>
              <a:t>INFORMACION</a:t>
            </a:r>
            <a:r>
              <a:rPr lang="pt-BR" dirty="0" smtClean="0"/>
              <a:t> SOBRE </a:t>
            </a:r>
            <a:r>
              <a:rPr lang="pt-BR" dirty="0" err="1" smtClean="0"/>
              <a:t>HURTO</a:t>
            </a:r>
            <a:r>
              <a:rPr lang="pt-BR" dirty="0" smtClean="0"/>
              <a:t> Moto </a:t>
            </a:r>
            <a:r>
              <a:rPr lang="pt-BR" dirty="0"/>
              <a:t>Marca Honda Placas </a:t>
            </a:r>
            <a:r>
              <a:rPr lang="pt-BR" dirty="0" err="1" smtClean="0"/>
              <a:t>EA387C</a:t>
            </a:r>
            <a:r>
              <a:rPr lang="es-EC" dirty="0"/>
              <a:t> como de la computadora y el tablero control de cabina de la excavadora marca </a:t>
            </a:r>
            <a:r>
              <a:rPr lang="es-EC" dirty="0" smtClean="0"/>
              <a:t>Hyundai, Y SE SOLICITO SE DE CUMPLIMIENTO CON LO ESTIPULADO EN EL REGLAMENTO DE BIENES DEL SECTOR PUBLICO</a:t>
            </a:r>
          </a:p>
          <a:p>
            <a:pPr algn="l"/>
            <a:endParaRPr lang="es-EC" dirty="0" smtClean="0"/>
          </a:p>
          <a:p>
            <a:pPr algn="l"/>
            <a:endParaRPr lang="es-EC" dirty="0"/>
          </a:p>
          <a:p>
            <a:pPr algn="l"/>
            <a:endParaRPr lang="es-EC" dirty="0"/>
          </a:p>
        </p:txBody>
      </p:sp>
    </p:spTree>
    <p:extLst>
      <p:ext uri="{BB962C8B-B14F-4D97-AF65-F5344CB8AC3E}">
        <p14:creationId xmlns:p14="http://schemas.microsoft.com/office/powerpoint/2010/main" val="1642402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60648"/>
            <a:ext cx="7020272" cy="2232248"/>
          </a:xfrm>
        </p:spPr>
        <p:txBody>
          <a:bodyPr>
            <a:normAutofit fontScale="90000"/>
          </a:bodyPr>
          <a:lstStyle/>
          <a:p>
            <a:pPr algn="l"/>
            <a:r>
              <a:rPr lang="es-EC" b="1" dirty="0"/>
              <a:t>COMISIÓN DE DESARROLLO SOCIAL Y TURISMO</a:t>
            </a:r>
            <a:endParaRPr lang="es-EC" dirty="0"/>
          </a:p>
        </p:txBody>
      </p:sp>
      <p:sp>
        <p:nvSpPr>
          <p:cNvPr id="6" name="Marcador de texto 5"/>
          <p:cNvSpPr>
            <a:spLocks noGrp="1"/>
          </p:cNvSpPr>
          <p:nvPr>
            <p:ph type="subTitle" idx="1"/>
          </p:nvPr>
        </p:nvSpPr>
        <p:spPr>
          <a:xfrm>
            <a:off x="395536" y="3573016"/>
            <a:ext cx="8136903" cy="2448272"/>
          </a:xfrm>
        </p:spPr>
        <p:txBody>
          <a:bodyPr>
            <a:normAutofit/>
          </a:bodyPr>
          <a:lstStyle/>
          <a:p>
            <a:pPr algn="l"/>
            <a:endParaRPr lang="es-EC" dirty="0" smtClean="0"/>
          </a:p>
          <a:p>
            <a:pPr algn="l"/>
            <a:r>
              <a:rPr lang="es-EC" b="1" dirty="0"/>
              <a:t>ORDENANZA QUE REGULA LOS VALORES POR OTORGAMIENTO DE LA LICENCIA ÚNICA ANUAL DE FUNCIONAMIENTO DE LOS ESTABLECIMIENTOS TURÍSTICOS (</a:t>
            </a:r>
            <a:r>
              <a:rPr lang="es-EC" b="1" dirty="0" err="1"/>
              <a:t>LUAF</a:t>
            </a:r>
            <a:r>
              <a:rPr lang="es-EC" b="1" dirty="0"/>
              <a:t>) EN EL CANTÓN PATATE</a:t>
            </a:r>
            <a:endParaRPr lang="es-EC" dirty="0"/>
          </a:p>
          <a:p>
            <a:pPr algn="l"/>
            <a:endParaRPr lang="es-EC" dirty="0"/>
          </a:p>
        </p:txBody>
      </p:sp>
    </p:spTree>
    <p:extLst>
      <p:ext uri="{BB962C8B-B14F-4D97-AF65-F5344CB8AC3E}">
        <p14:creationId xmlns:p14="http://schemas.microsoft.com/office/powerpoint/2010/main" val="841408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60648"/>
            <a:ext cx="7020272" cy="1646302"/>
          </a:xfrm>
        </p:spPr>
        <p:txBody>
          <a:bodyPr>
            <a:normAutofit fontScale="90000"/>
          </a:bodyPr>
          <a:lstStyle/>
          <a:p>
            <a:pPr algn="l"/>
            <a:r>
              <a:rPr lang="es-EC" b="1" dirty="0" smtClean="0"/>
              <a:t>INFORMES GENERALES </a:t>
            </a:r>
            <a:r>
              <a:rPr lang="es-EC" b="1" dirty="0"/>
              <a:t>FISCALIZACIÓN</a:t>
            </a:r>
            <a:endParaRPr lang="es-EC" dirty="0"/>
          </a:p>
        </p:txBody>
      </p:sp>
      <p:sp>
        <p:nvSpPr>
          <p:cNvPr id="6" name="Marcador de texto 5"/>
          <p:cNvSpPr>
            <a:spLocks noGrp="1"/>
          </p:cNvSpPr>
          <p:nvPr>
            <p:ph type="subTitle" idx="1"/>
          </p:nvPr>
        </p:nvSpPr>
        <p:spPr>
          <a:xfrm>
            <a:off x="395536" y="1988840"/>
            <a:ext cx="8136903" cy="4032448"/>
          </a:xfrm>
        </p:spPr>
        <p:txBody>
          <a:bodyPr>
            <a:normAutofit fontScale="92500" lnSpcReduction="10000"/>
          </a:bodyPr>
          <a:lstStyle/>
          <a:p>
            <a:pPr algn="just"/>
            <a:r>
              <a:rPr lang="es-MX" b="1" dirty="0"/>
              <a:t>RECOMIENDA QUE SE REALICE LAS GESTIONES ADMINISTRATIVAS NECESARIAS PARA PROCEDER A RECIBIR LA OBRA DEL PARQUE </a:t>
            </a:r>
            <a:r>
              <a:rPr lang="es-MX" b="1" dirty="0" err="1"/>
              <a:t>ACUATICO</a:t>
            </a:r>
            <a:r>
              <a:rPr lang="es-MX" b="1" dirty="0"/>
              <a:t> EN SU TOTALIDAD Y DE IGUAL FORMA SE PROCEDA CON LOS PROCEDIMIENTOS ADMINISTRATIVOS NECESARIOS PARA EL FUNCIONAMIENTO DE LA MISMA.</a:t>
            </a:r>
            <a:endParaRPr lang="es-EC" dirty="0"/>
          </a:p>
          <a:p>
            <a:pPr algn="just"/>
            <a:r>
              <a:rPr lang="es-MX" b="1" dirty="0"/>
              <a:t> </a:t>
            </a:r>
            <a:endParaRPr lang="es-EC" dirty="0"/>
          </a:p>
          <a:p>
            <a:pPr algn="just"/>
            <a:r>
              <a:rPr lang="es-EC" b="1" dirty="0"/>
              <a:t>SE SOLICITA INFORMES OBRA TAITA TILLE</a:t>
            </a:r>
            <a:endParaRPr lang="es-EC" dirty="0"/>
          </a:p>
          <a:p>
            <a:pPr algn="just"/>
            <a:endParaRPr lang="es-MX" b="1" dirty="0" smtClean="0"/>
          </a:p>
          <a:p>
            <a:pPr algn="just"/>
            <a:r>
              <a:rPr lang="es-MX" b="1" dirty="0" smtClean="0"/>
              <a:t>RECOMIENDA </a:t>
            </a:r>
            <a:r>
              <a:rPr lang="es-MX" b="1" dirty="0"/>
              <a:t>Y SE SOLICITA QUE SE REALICE LAS GESTIONES ADMINISTRATIVAS NECESARIAS PARA PROCEDER A RECUPERAR LA POSESIÓN DE TODOS LOS BIENES MUNICIPALES QUE SE ENCUENTREN INVADIDOS POR PARTICULARES</a:t>
            </a:r>
            <a:endParaRPr lang="es-EC" dirty="0"/>
          </a:p>
          <a:p>
            <a:pPr algn="just"/>
            <a:endParaRPr lang="es-EC" dirty="0"/>
          </a:p>
          <a:p>
            <a:r>
              <a:rPr lang="es-MX" dirty="0"/>
              <a:t> </a:t>
            </a:r>
            <a:endParaRPr lang="es-EC" dirty="0"/>
          </a:p>
          <a:p>
            <a:r>
              <a:rPr lang="es-MX" dirty="0" smtClean="0"/>
              <a:t>2</a:t>
            </a:r>
            <a:endParaRPr lang="es-EC" dirty="0"/>
          </a:p>
        </p:txBody>
      </p:sp>
    </p:spTree>
    <p:extLst>
      <p:ext uri="{BB962C8B-B14F-4D97-AF65-F5344CB8AC3E}">
        <p14:creationId xmlns:p14="http://schemas.microsoft.com/office/powerpoint/2010/main" val="35707402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116632"/>
            <a:ext cx="3294366" cy="4392488"/>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1880" y="3140968"/>
            <a:ext cx="4764021" cy="3573016"/>
          </a:xfrm>
          <a:prstGeom prst="rect">
            <a:avLst/>
          </a:prstGeom>
        </p:spPr>
      </p:pic>
    </p:spTree>
    <p:extLst>
      <p:ext uri="{BB962C8B-B14F-4D97-AF65-F5344CB8AC3E}">
        <p14:creationId xmlns:p14="http://schemas.microsoft.com/office/powerpoint/2010/main" val="2700604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548680"/>
            <a:ext cx="4704523" cy="3528392"/>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6028" y="3645024"/>
            <a:ext cx="4091947" cy="3068960"/>
          </a:xfrm>
          <a:prstGeom prst="rect">
            <a:avLst/>
          </a:prstGeom>
        </p:spPr>
      </p:pic>
    </p:spTree>
    <p:extLst>
      <p:ext uri="{BB962C8B-B14F-4D97-AF65-F5344CB8AC3E}">
        <p14:creationId xmlns:p14="http://schemas.microsoft.com/office/powerpoint/2010/main" val="26459225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2145" y="188640"/>
            <a:ext cx="2970330" cy="3960440"/>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9992" y="2204864"/>
            <a:ext cx="3273828" cy="4365104"/>
          </a:xfrm>
          <a:prstGeom prst="rect">
            <a:avLst/>
          </a:prstGeom>
        </p:spPr>
      </p:pic>
    </p:spTree>
    <p:extLst>
      <p:ext uri="{BB962C8B-B14F-4D97-AF65-F5344CB8AC3E}">
        <p14:creationId xmlns:p14="http://schemas.microsoft.com/office/powerpoint/2010/main" val="42422281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718358"/>
            <a:ext cx="3165816" cy="4221088"/>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5976" y="2564904"/>
            <a:ext cx="2895786" cy="3861048"/>
          </a:xfrm>
          <a:prstGeom prst="rect">
            <a:avLst/>
          </a:prstGeom>
        </p:spPr>
      </p:pic>
    </p:spTree>
    <p:extLst>
      <p:ext uri="{BB962C8B-B14F-4D97-AF65-F5344CB8AC3E}">
        <p14:creationId xmlns:p14="http://schemas.microsoft.com/office/powerpoint/2010/main" val="18854107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260648"/>
            <a:ext cx="4926294" cy="3694720"/>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7984" y="3501008"/>
            <a:ext cx="3870176" cy="2902632"/>
          </a:xfrm>
          <a:prstGeom prst="rect">
            <a:avLst/>
          </a:prstGeom>
        </p:spPr>
      </p:pic>
    </p:spTree>
    <p:extLst>
      <p:ext uri="{BB962C8B-B14F-4D97-AF65-F5344CB8AC3E}">
        <p14:creationId xmlns:p14="http://schemas.microsoft.com/office/powerpoint/2010/main" val="18668826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027" y="332656"/>
            <a:ext cx="4259965" cy="3194974"/>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9992" y="3284984"/>
            <a:ext cx="4295461" cy="3221596"/>
          </a:xfrm>
          <a:prstGeom prst="rect">
            <a:avLst/>
          </a:prstGeom>
        </p:spPr>
      </p:pic>
    </p:spTree>
    <p:extLst>
      <p:ext uri="{BB962C8B-B14F-4D97-AF65-F5344CB8AC3E}">
        <p14:creationId xmlns:p14="http://schemas.microsoft.com/office/powerpoint/2010/main" val="28923897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522" y="404664"/>
            <a:ext cx="3273828" cy="4365104"/>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11960" y="3127276"/>
            <a:ext cx="4379979" cy="3284984"/>
          </a:xfrm>
          <a:prstGeom prst="rect">
            <a:avLst/>
          </a:prstGeom>
        </p:spPr>
      </p:pic>
    </p:spTree>
    <p:extLst>
      <p:ext uri="{BB962C8B-B14F-4D97-AF65-F5344CB8AC3E}">
        <p14:creationId xmlns:p14="http://schemas.microsoft.com/office/powerpoint/2010/main" val="1095455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476672"/>
            <a:ext cx="6347713" cy="1320800"/>
          </a:xfrm>
        </p:spPr>
        <p:txBody>
          <a:bodyPr>
            <a:noAutofit/>
          </a:bodyPr>
          <a:lstStyle/>
          <a:p>
            <a:pPr algn="ctr"/>
            <a:r>
              <a:rPr lang="es-EC" sz="3200" b="1" dirty="0">
                <a:solidFill>
                  <a:schemeClr val="tx1">
                    <a:lumMod val="95000"/>
                    <a:lumOff val="5000"/>
                  </a:schemeClr>
                </a:solidFill>
                <a:latin typeface="+mn-lt"/>
              </a:rPr>
              <a:t>ART. 58.-ATRIBUCIONES DE LOS CONCEJALES O CONCEJALAS</a:t>
            </a:r>
          </a:p>
        </p:txBody>
      </p:sp>
      <p:sp>
        <p:nvSpPr>
          <p:cNvPr id="3" name="2 Marcador de contenido"/>
          <p:cNvSpPr>
            <a:spLocks noGrp="1"/>
          </p:cNvSpPr>
          <p:nvPr>
            <p:ph idx="1"/>
          </p:nvPr>
        </p:nvSpPr>
        <p:spPr>
          <a:xfrm>
            <a:off x="457200" y="1268760"/>
            <a:ext cx="8229600" cy="5112568"/>
          </a:xfrm>
        </p:spPr>
        <p:txBody>
          <a:bodyPr>
            <a:noAutofit/>
          </a:bodyPr>
          <a:lstStyle/>
          <a:p>
            <a:pPr marL="0" indent="0" algn="just">
              <a:buNone/>
            </a:pPr>
            <a:r>
              <a:rPr lang="es-EC" sz="3600" dirty="0">
                <a:latin typeface="Arial" panose="020B0604020202020204" pitchFamily="34" charset="0"/>
                <a:cs typeface="Arial" panose="020B0604020202020204" pitchFamily="34" charset="0"/>
              </a:rPr>
              <a:t> </a:t>
            </a:r>
          </a:p>
          <a:p>
            <a:pPr marL="0" indent="0" algn="just">
              <a:buNone/>
            </a:pPr>
            <a:r>
              <a:rPr lang="es-EC" sz="3600" dirty="0">
                <a:cs typeface="Arial" panose="020B0604020202020204" pitchFamily="34" charset="0"/>
              </a:rPr>
              <a:t>Serán responsables ante la ciudadanía y las autoridades competentes por sus acciones u omisiones en el cumplimiento de sus atribuciones, estarán obligados a rendir cuentas a sus mandantes y gozarán de fuero de corte provincial. Tienen las siguientes atribuciones</a:t>
            </a:r>
            <a:r>
              <a:rPr lang="es-EC" sz="3600" dirty="0"/>
              <a:t>:</a:t>
            </a:r>
          </a:p>
        </p:txBody>
      </p:sp>
    </p:spTree>
    <p:extLst>
      <p:ext uri="{BB962C8B-B14F-4D97-AF65-F5344CB8AC3E}">
        <p14:creationId xmlns:p14="http://schemas.microsoft.com/office/powerpoint/2010/main" val="42381184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solidFill>
                  <a:schemeClr val="tx1">
                    <a:lumMod val="95000"/>
                  </a:schemeClr>
                </a:solidFill>
              </a:rPr>
              <a:t>INSPECCIÓN DE TRABAJOS EN PROPIEDADES MUNICIPALES</a:t>
            </a:r>
            <a:endParaRPr lang="es-EC" dirty="0">
              <a:solidFill>
                <a:schemeClr val="tx1">
                  <a:lumMod val="95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6" y="1700808"/>
            <a:ext cx="3867894" cy="5157192"/>
          </a:xfrm>
          <a:prstGeom prst="rect">
            <a:avLst/>
          </a:prstGeom>
        </p:spPr>
      </p:pic>
    </p:spTree>
    <p:extLst>
      <p:ext uri="{BB962C8B-B14F-4D97-AF65-F5344CB8AC3E}">
        <p14:creationId xmlns:p14="http://schemas.microsoft.com/office/powerpoint/2010/main" val="31923822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04" y="188640"/>
            <a:ext cx="6347714" cy="1320800"/>
          </a:xfrm>
        </p:spPr>
        <p:txBody>
          <a:bodyPr>
            <a:normAutofit fontScale="90000"/>
          </a:bodyPr>
          <a:lstStyle/>
          <a:p>
            <a:r>
              <a:rPr lang="es-EC" dirty="0" smtClean="0">
                <a:solidFill>
                  <a:schemeClr val="tx1">
                    <a:lumMod val="95000"/>
                  </a:schemeClr>
                </a:solidFill>
              </a:rPr>
              <a:t>GESTIONES EN DIFERENTES INSTITUCIONES GUBERNAMENTALES EN BENEFICIO DEL CANTÓN PATATE</a:t>
            </a:r>
            <a:endParaRPr lang="es-EC" dirty="0">
              <a:solidFill>
                <a:schemeClr val="tx1">
                  <a:lumMod val="95000"/>
                </a:schemeClr>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3158970"/>
            <a:ext cx="4932040" cy="3699030"/>
          </a:xfrm>
          <a:prstGeom prst="rect">
            <a:avLst/>
          </a:prstGeom>
        </p:spPr>
      </p:pic>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599" y="2204864"/>
            <a:ext cx="3075806" cy="4101075"/>
          </a:xfrm>
          <a:prstGeom prst="rect">
            <a:avLst/>
          </a:prstGeom>
        </p:spPr>
      </p:pic>
    </p:spTree>
    <p:extLst>
      <p:ext uri="{BB962C8B-B14F-4D97-AF65-F5344CB8AC3E}">
        <p14:creationId xmlns:p14="http://schemas.microsoft.com/office/powerpoint/2010/main" val="6128764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700808"/>
            <a:ext cx="8229600" cy="2151112"/>
          </a:xfrm>
        </p:spPr>
        <p:txBody>
          <a:bodyPr/>
          <a:lstStyle/>
          <a:p>
            <a:r>
              <a:rPr lang="es-EC" b="1" dirty="0"/>
              <a:t/>
            </a:r>
            <a:br>
              <a:rPr lang="es-EC" b="1" dirty="0"/>
            </a:br>
            <a:r>
              <a:rPr lang="es-EC" b="1" dirty="0"/>
              <a:t/>
            </a:r>
            <a:br>
              <a:rPr lang="es-EC" b="1" dirty="0"/>
            </a:br>
            <a:endParaRPr lang="es-EC" b="1" dirty="0"/>
          </a:p>
        </p:txBody>
      </p:sp>
      <p:sp>
        <p:nvSpPr>
          <p:cNvPr id="3" name="Rectángulo 2">
            <a:extLst>
              <a:ext uri="{FF2B5EF4-FFF2-40B4-BE49-F238E27FC236}">
                <a16:creationId xmlns:a16="http://schemas.microsoft.com/office/drawing/2014/main" xmlns="" id="{F7B4EEDC-11D3-48DF-86D6-BB09D7F6A9F0}"/>
              </a:ext>
            </a:extLst>
          </p:cNvPr>
          <p:cNvSpPr/>
          <p:nvPr/>
        </p:nvSpPr>
        <p:spPr>
          <a:xfrm>
            <a:off x="2632442" y="1281880"/>
            <a:ext cx="3877985" cy="923330"/>
          </a:xfrm>
          <a:prstGeom prst="rect">
            <a:avLst/>
          </a:prstGeom>
          <a:noFill/>
        </p:spPr>
        <p:txBody>
          <a:bodyPr wrap="none" lIns="91440" tIns="45720" rIns="91440" bIns="45720">
            <a:spAutoFit/>
          </a:bodyPr>
          <a:lstStyle/>
          <a:p>
            <a:pPr algn="ctr"/>
            <a:r>
              <a:rPr lang="es-EC"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CONVENIOS</a:t>
            </a:r>
            <a:endParaRPr lang="es-EC"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7" name="Imagen 6">
            <a:extLst>
              <a:ext uri="{FF2B5EF4-FFF2-40B4-BE49-F238E27FC236}">
                <a16:creationId xmlns:a16="http://schemas.microsoft.com/office/drawing/2014/main" xmlns="" id="{618CF81F-4202-41BF-A500-3C05EAA254AA}"/>
              </a:ext>
            </a:extLst>
          </p:cNvPr>
          <p:cNvPicPr>
            <a:picLocks noChangeAspect="1"/>
          </p:cNvPicPr>
          <p:nvPr/>
        </p:nvPicPr>
        <p:blipFill>
          <a:blip r:embed="rId2"/>
          <a:stretch>
            <a:fillRect/>
          </a:stretch>
        </p:blipFill>
        <p:spPr>
          <a:xfrm>
            <a:off x="899592" y="2492896"/>
            <a:ext cx="6480720" cy="3888432"/>
          </a:xfrm>
          <a:prstGeom prst="rect">
            <a:avLst/>
          </a:prstGeom>
        </p:spPr>
      </p:pic>
    </p:spTree>
    <p:extLst>
      <p:ext uri="{BB962C8B-B14F-4D97-AF65-F5344CB8AC3E}">
        <p14:creationId xmlns:p14="http://schemas.microsoft.com/office/powerpoint/2010/main" val="944675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F6C78DEE-8CE5-4D32-860F-74A7CA1F66DF}"/>
              </a:ext>
            </a:extLst>
          </p:cNvPr>
          <p:cNvSpPr txBox="1"/>
          <p:nvPr/>
        </p:nvSpPr>
        <p:spPr>
          <a:xfrm>
            <a:off x="1115616" y="1268760"/>
            <a:ext cx="5328592" cy="5632311"/>
          </a:xfrm>
          <a:prstGeom prst="rect">
            <a:avLst/>
          </a:prstGeom>
          <a:noFill/>
        </p:spPr>
        <p:txBody>
          <a:bodyPr wrap="square" rtlCol="0">
            <a:spAutoFit/>
          </a:bodyPr>
          <a:lstStyle/>
          <a:p>
            <a:pPr marL="285750" indent="-285750" algn="just">
              <a:buFont typeface="Wingdings" panose="05000000000000000000" pitchFamily="2" charset="2"/>
              <a:buChar char="v"/>
            </a:pPr>
            <a:r>
              <a:rPr lang="es-EC" sz="2800" dirty="0"/>
              <a:t>AUTORIZACION DE FIRMAS DE </a:t>
            </a:r>
            <a:r>
              <a:rPr lang="es-EC" sz="2800" dirty="0" smtClean="0"/>
              <a:t>CONVENIO PARA ENTRE EL MINISTERIO DE INCLUSION SOCIAL MIES Y EL GOBIERNO AUTONOMO DECENTRALIZADO MUNICIPAL DEL GOBIERNO AUTONOMO DECENTRALIZADO MUNICIPAL DEL CANTÓN PATATE.</a:t>
            </a:r>
          </a:p>
          <a:p>
            <a:pPr algn="just"/>
            <a:endParaRPr lang="es-EC" sz="2800" dirty="0" smtClean="0"/>
          </a:p>
          <a:p>
            <a:pPr marL="285750" indent="-285750" algn="just">
              <a:buFont typeface="Wingdings" panose="05000000000000000000" pitchFamily="2" charset="2"/>
              <a:buChar char="v"/>
            </a:pPr>
            <a:endParaRPr lang="es-EC" sz="2000" dirty="0" smtClean="0"/>
          </a:p>
          <a:p>
            <a:pPr marL="285750" indent="-285750" algn="just">
              <a:buFont typeface="Wingdings" panose="05000000000000000000" pitchFamily="2" charset="2"/>
              <a:buChar char="v"/>
            </a:pPr>
            <a:endParaRPr lang="es-EC" sz="2000" dirty="0" smtClean="0"/>
          </a:p>
          <a:p>
            <a:pPr marL="285750" indent="-285750" algn="just">
              <a:buFont typeface="Wingdings" panose="05000000000000000000" pitchFamily="2" charset="2"/>
              <a:buChar char="v"/>
            </a:pPr>
            <a:endParaRPr lang="es-EC" sz="2000" dirty="0"/>
          </a:p>
          <a:p>
            <a:pPr marL="285750" indent="-285750" algn="just">
              <a:buFont typeface="Wingdings" panose="05000000000000000000" pitchFamily="2" charset="2"/>
              <a:buChar char="v"/>
            </a:pPr>
            <a:endParaRPr lang="es-EC" sz="2000" dirty="0">
              <a:solidFill>
                <a:srgbClr val="FF0000"/>
              </a:solidFill>
            </a:endParaRPr>
          </a:p>
        </p:txBody>
      </p:sp>
    </p:spTree>
    <p:extLst>
      <p:ext uri="{BB962C8B-B14F-4D97-AF65-F5344CB8AC3E}">
        <p14:creationId xmlns:p14="http://schemas.microsoft.com/office/powerpoint/2010/main" val="3554656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599" y="2160591"/>
            <a:ext cx="6347714" cy="2636562"/>
          </a:xfrm>
        </p:spPr>
        <p:txBody>
          <a:bodyPr>
            <a:normAutofit/>
          </a:bodyPr>
          <a:lstStyle/>
          <a:p>
            <a:pPr marL="285750" indent="-285750" algn="just">
              <a:buFont typeface="Wingdings" panose="05000000000000000000" pitchFamily="2" charset="2"/>
              <a:buChar char="v"/>
            </a:pPr>
            <a:r>
              <a:rPr lang="es-EC" sz="2800" dirty="0" smtClean="0"/>
              <a:t>AUTORIZACIÓN DE LA FIRMA DE  CONVENIO ENTRE EL HONORABLE GOBIERNO PROVICIAL DE TUNGURAHUA GAD MUNICIPAL DE PATATE Y </a:t>
            </a:r>
            <a:r>
              <a:rPr lang="es-EC" sz="2800" dirty="0" err="1" smtClean="0"/>
              <a:t>GADMSCP</a:t>
            </a:r>
            <a:r>
              <a:rPr lang="es-EC" sz="2800" dirty="0" smtClean="0"/>
              <a:t>.</a:t>
            </a:r>
          </a:p>
          <a:p>
            <a:pPr marL="285750" indent="-285750" algn="just">
              <a:buFont typeface="Wingdings" panose="05000000000000000000" pitchFamily="2" charset="2"/>
              <a:buChar char="v"/>
            </a:pPr>
            <a:endParaRPr lang="es-EC" dirty="0"/>
          </a:p>
          <a:p>
            <a:endParaRPr lang="es-EC" dirty="0"/>
          </a:p>
        </p:txBody>
      </p:sp>
    </p:spTree>
    <p:extLst>
      <p:ext uri="{BB962C8B-B14F-4D97-AF65-F5344CB8AC3E}">
        <p14:creationId xmlns:p14="http://schemas.microsoft.com/office/powerpoint/2010/main" val="14874833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1484785"/>
            <a:ext cx="7128792" cy="3600400"/>
          </a:xfrm>
        </p:spPr>
        <p:txBody>
          <a:bodyPr/>
          <a:lstStyle/>
          <a:p>
            <a:pPr marL="285750" indent="-285750" algn="just">
              <a:buFont typeface="Wingdings" panose="05000000000000000000" pitchFamily="2" charset="2"/>
              <a:buChar char="v"/>
            </a:pPr>
            <a:r>
              <a:rPr lang="es-EC" sz="2800" dirty="0"/>
              <a:t>CONVENIO PARA IMPULSAR LA IMPLEMENTACION DE LA ESTRATEGIA  DE TURISMO EN EL CANTON PATATE EN EL MARCO DE LA ESTRATEGIA DE TURISMO DE TUNGURAHUA DEL PARLAMENTO TRABAJO DEL NUEVO MODELO DE GESTION</a:t>
            </a:r>
            <a:r>
              <a:rPr lang="es-EC" dirty="0"/>
              <a:t>. </a:t>
            </a:r>
          </a:p>
          <a:p>
            <a:pPr marL="285750" indent="-285750" algn="just">
              <a:buFont typeface="Wingdings" panose="05000000000000000000" pitchFamily="2" charset="2"/>
              <a:buChar char="v"/>
            </a:pPr>
            <a:endParaRPr lang="es-EC" dirty="0"/>
          </a:p>
          <a:p>
            <a:endParaRPr lang="es-EC" dirty="0"/>
          </a:p>
        </p:txBody>
      </p:sp>
    </p:spTree>
    <p:extLst>
      <p:ext uri="{BB962C8B-B14F-4D97-AF65-F5344CB8AC3E}">
        <p14:creationId xmlns:p14="http://schemas.microsoft.com/office/powerpoint/2010/main" val="19134546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700808"/>
            <a:ext cx="8229600" cy="2151112"/>
          </a:xfrm>
        </p:spPr>
        <p:txBody>
          <a:bodyPr/>
          <a:lstStyle/>
          <a:p>
            <a:r>
              <a:rPr lang="es-EC" b="1" dirty="0"/>
              <a:t/>
            </a:r>
            <a:br>
              <a:rPr lang="es-EC" b="1" dirty="0"/>
            </a:br>
            <a:r>
              <a:rPr lang="es-EC" b="1" dirty="0"/>
              <a:t/>
            </a:r>
            <a:br>
              <a:rPr lang="es-EC" b="1" dirty="0"/>
            </a:br>
            <a:endParaRPr lang="es-EC" b="1" dirty="0"/>
          </a:p>
        </p:txBody>
      </p:sp>
      <p:sp>
        <p:nvSpPr>
          <p:cNvPr id="3" name="Rectángulo 2">
            <a:extLst>
              <a:ext uri="{FF2B5EF4-FFF2-40B4-BE49-F238E27FC236}">
                <a16:creationId xmlns:a16="http://schemas.microsoft.com/office/drawing/2014/main" xmlns="" id="{F7B4EEDC-11D3-48DF-86D6-BB09D7F6A9F0}"/>
              </a:ext>
            </a:extLst>
          </p:cNvPr>
          <p:cNvSpPr/>
          <p:nvPr/>
        </p:nvSpPr>
        <p:spPr>
          <a:xfrm>
            <a:off x="323529" y="718877"/>
            <a:ext cx="8568952" cy="5078313"/>
          </a:xfrm>
          <a:prstGeom prst="rect">
            <a:avLst/>
          </a:prstGeom>
          <a:noFill/>
        </p:spPr>
        <p:txBody>
          <a:bodyPr wrap="square" lIns="91440" tIns="45720" rIns="91440" bIns="45720">
            <a:spAutoFit/>
          </a:bodyPr>
          <a:lstStyle/>
          <a:p>
            <a:pPr algn="ctr"/>
            <a:r>
              <a:rPr lang="es-EC"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GRACIAS POR SU </a:t>
            </a:r>
            <a:r>
              <a:rPr lang="es-EC"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ATENCIÓN</a:t>
            </a:r>
          </a:p>
          <a:p>
            <a:pPr algn="ctr"/>
            <a:endParaRPr lang="es-EC"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a:p>
            <a:pPr algn="ctr"/>
            <a:endParaRPr lang="es-EC"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a:p>
            <a:pPr algn="ctr"/>
            <a:r>
              <a:rPr lang="es-EC"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RENDICIÓN DE CUENTAS 2021</a:t>
            </a:r>
            <a:endParaRPr lang="es-EC"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709070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39000">
              <a:srgbClr val="C3D2E3"/>
            </a:gs>
            <a:gs pos="37500">
              <a:srgbClr val="C3D3D9"/>
            </a:gs>
            <a:gs pos="25000">
              <a:srgbClr val="C3D4C4"/>
            </a:gs>
            <a:gs pos="0">
              <a:schemeClr val="accent3">
                <a:lumMod val="60000"/>
                <a:lumOff val="40000"/>
              </a:schemeClr>
            </a:gs>
            <a:gs pos="73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B2F5F7D9-5A60-4E6F-9321-624560A789F9}"/>
              </a:ext>
            </a:extLst>
          </p:cNvPr>
          <p:cNvSpPr/>
          <p:nvPr/>
        </p:nvSpPr>
        <p:spPr>
          <a:xfrm>
            <a:off x="647564" y="228123"/>
            <a:ext cx="7848872" cy="6124754"/>
          </a:xfrm>
          <a:prstGeom prst="rect">
            <a:avLst/>
          </a:prstGeom>
        </p:spPr>
        <p:txBody>
          <a:bodyPr wrap="square">
            <a:spAutoFit/>
          </a:bodyPr>
          <a:lstStyle/>
          <a:p>
            <a:pPr algn="just"/>
            <a:endParaRPr lang="es-EC" sz="2800" dirty="0">
              <a:solidFill>
                <a:schemeClr val="bg1"/>
              </a:solidFill>
              <a:latin typeface="Arial" panose="020B0604020202020204" pitchFamily="34" charset="0"/>
              <a:cs typeface="Arial" panose="020B0604020202020204" pitchFamily="34" charset="0"/>
            </a:endParaRPr>
          </a:p>
          <a:p>
            <a:pPr marL="457200" indent="-457200" algn="just">
              <a:buAutoNum type="alphaLcParenR"/>
            </a:pPr>
            <a:r>
              <a:rPr lang="es-EC" sz="2800" dirty="0">
                <a:solidFill>
                  <a:schemeClr val="bg1"/>
                </a:solidFill>
                <a:cs typeface="Arial" panose="020B0604020202020204" pitchFamily="34" charset="0"/>
              </a:rPr>
              <a:t>Intervenir con voz y voto en las sesiones y deliberaciones del concejo municipal; </a:t>
            </a:r>
          </a:p>
          <a:p>
            <a:pPr marL="457200" indent="-457200" algn="just">
              <a:buAutoNum type="alphaLcParenR"/>
            </a:pPr>
            <a:r>
              <a:rPr lang="es-EC" sz="2800" dirty="0">
                <a:solidFill>
                  <a:schemeClr val="bg1"/>
                </a:solidFill>
                <a:cs typeface="Arial" panose="020B0604020202020204" pitchFamily="34" charset="0"/>
              </a:rPr>
              <a:t> Presentar proyectos de ordenanzas cantonales, en el ámbito de su  competencia del gobierno autónomo descentralizado municipal; </a:t>
            </a:r>
          </a:p>
          <a:p>
            <a:pPr marL="457200" indent="-457200" algn="just">
              <a:buAutoNum type="alphaLcParenR"/>
            </a:pPr>
            <a:r>
              <a:rPr lang="es-EC" sz="2800" dirty="0">
                <a:solidFill>
                  <a:schemeClr val="bg1"/>
                </a:solidFill>
                <a:cs typeface="Arial" panose="020B0604020202020204" pitchFamily="34" charset="0"/>
              </a:rPr>
              <a:t>Intervenir en el consejo cantonal de planificación y en las comisiones, delegaciones y representaciones que designe el concejo municipal; y, </a:t>
            </a:r>
          </a:p>
          <a:p>
            <a:pPr marL="457200" indent="-457200" algn="just">
              <a:buAutoNum type="alphaLcParenR"/>
            </a:pPr>
            <a:r>
              <a:rPr lang="es-EC" sz="2800" b="1" u="sng" dirty="0">
                <a:solidFill>
                  <a:schemeClr val="bg1"/>
                </a:solidFill>
                <a:cs typeface="Arial" panose="020B0604020202020204" pitchFamily="34" charset="0"/>
              </a:rPr>
              <a:t>Fiscalizar las acciones del ejecutivo cantonal de acuerdo con este Código y la ley</a:t>
            </a:r>
          </a:p>
        </p:txBody>
      </p:sp>
    </p:spTree>
    <p:extLst>
      <p:ext uri="{BB962C8B-B14F-4D97-AF65-F5344CB8AC3E}">
        <p14:creationId xmlns:p14="http://schemas.microsoft.com/office/powerpoint/2010/main" val="4029029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6632"/>
            <a:ext cx="8820472" cy="6615354"/>
          </a:xfrm>
          <a:prstGeom prst="rect">
            <a:avLst/>
          </a:prstGeom>
        </p:spPr>
      </p:pic>
    </p:spTree>
    <p:extLst>
      <p:ext uri="{BB962C8B-B14F-4D97-AF65-F5344CB8AC3E}">
        <p14:creationId xmlns:p14="http://schemas.microsoft.com/office/powerpoint/2010/main" val="30043957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a:extLst>
              <a:ext uri="{FF2B5EF4-FFF2-40B4-BE49-F238E27FC236}">
                <a16:creationId xmlns:a16="http://schemas.microsoft.com/office/drawing/2014/main" xmlns="" id="{6B132BC5-03AF-4F08-A2BB-B3588E93939A}"/>
              </a:ext>
            </a:extLst>
          </p:cNvPr>
          <p:cNvSpPr/>
          <p:nvPr/>
        </p:nvSpPr>
        <p:spPr>
          <a:xfrm>
            <a:off x="179512" y="404664"/>
            <a:ext cx="8784976" cy="115212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C" sz="3600" spc="150" dirty="0">
                <a:ln w="11430"/>
                <a:solidFill>
                  <a:schemeClr val="bg1"/>
                </a:solidFill>
                <a:effectLst>
                  <a:outerShdw blurRad="25400" algn="tl" rotWithShape="0">
                    <a:srgbClr val="000000">
                      <a:alpha val="43000"/>
                    </a:srgbClr>
                  </a:outerShdw>
                </a:effectLst>
                <a:latin typeface="Algerian" panose="04020705040A02060702" pitchFamily="82" charset="0"/>
                <a:cs typeface="Aharoni" pitchFamily="2" charset="-79"/>
              </a:rPr>
              <a:t>PARTICIPACIÓN EN LAS SESIONES DEL CONCEJO MUNICIPAL </a:t>
            </a:r>
          </a:p>
        </p:txBody>
      </p:sp>
      <p:sp>
        <p:nvSpPr>
          <p:cNvPr id="5" name="4 Rectángulo">
            <a:extLst>
              <a:ext uri="{FF2B5EF4-FFF2-40B4-BE49-F238E27FC236}">
                <a16:creationId xmlns:a16="http://schemas.microsoft.com/office/drawing/2014/main" xmlns="" id="{AC653755-1E73-4606-AC2E-6A98EABFEDD1}"/>
              </a:ext>
            </a:extLst>
          </p:cNvPr>
          <p:cNvSpPr/>
          <p:nvPr/>
        </p:nvSpPr>
        <p:spPr>
          <a:xfrm>
            <a:off x="469085" y="1916832"/>
            <a:ext cx="8461448" cy="4248472"/>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EC" sz="2400" dirty="0" smtClean="0">
              <a:ln w="10541" cmpd="sng">
                <a:solidFill>
                  <a:schemeClr val="accent1">
                    <a:shade val="88000"/>
                    <a:satMod val="110000"/>
                  </a:schemeClr>
                </a:solidFill>
                <a:prstDash val="solid"/>
              </a:ln>
              <a:solidFill>
                <a:srgbClr val="FF0000"/>
              </a:solidFill>
              <a:latin typeface="Arial Rounded MT Bold" panose="020F0704030504030204" pitchFamily="34" charset="0"/>
            </a:endParaRPr>
          </a:p>
          <a:p>
            <a:pPr algn="just"/>
            <a:r>
              <a:rPr lang="es-EC" sz="2400" dirty="0" smtClean="0">
                <a:ln w="10541" cmpd="sng">
                  <a:solidFill>
                    <a:schemeClr val="accent1">
                      <a:shade val="88000"/>
                      <a:satMod val="110000"/>
                    </a:schemeClr>
                  </a:solidFill>
                  <a:prstDash val="solid"/>
                </a:ln>
                <a:solidFill>
                  <a:schemeClr val="bg2">
                    <a:lumMod val="50000"/>
                  </a:schemeClr>
                </a:solidFill>
              </a:rPr>
              <a:t>LOS </a:t>
            </a:r>
            <a:r>
              <a:rPr lang="es-EC" sz="2400" dirty="0">
                <a:ln w="10541" cmpd="sng">
                  <a:solidFill>
                    <a:schemeClr val="accent1">
                      <a:shade val="88000"/>
                      <a:satMod val="110000"/>
                    </a:schemeClr>
                  </a:solidFill>
                  <a:prstDash val="solid"/>
                </a:ln>
                <a:solidFill>
                  <a:schemeClr val="bg2">
                    <a:lumMod val="50000"/>
                  </a:schemeClr>
                </a:solidFill>
              </a:rPr>
              <a:t>CONCEJALES Y CONCEJALAS DEL GAD MUNICIPAL, HEMOS SIDO PARTICIPES DE:</a:t>
            </a:r>
          </a:p>
          <a:p>
            <a:pPr algn="just"/>
            <a:endParaRPr lang="es-EC" sz="2400" dirty="0">
              <a:ln w="10541" cmpd="sng">
                <a:solidFill>
                  <a:schemeClr val="accent1">
                    <a:shade val="88000"/>
                    <a:satMod val="110000"/>
                  </a:schemeClr>
                </a:solidFill>
                <a:prstDash val="solid"/>
              </a:ln>
              <a:solidFill>
                <a:schemeClr val="bg2">
                  <a:lumMod val="50000"/>
                </a:schemeClr>
              </a:solidFill>
            </a:endParaRPr>
          </a:p>
          <a:p>
            <a:pPr algn="just"/>
            <a:r>
              <a:rPr lang="es-EC" sz="2400" dirty="0" smtClean="0">
                <a:ln w="10541" cmpd="sng">
                  <a:solidFill>
                    <a:schemeClr val="accent1">
                      <a:shade val="88000"/>
                      <a:satMod val="110000"/>
                    </a:schemeClr>
                  </a:solidFill>
                  <a:prstDash val="solid"/>
                </a:ln>
                <a:solidFill>
                  <a:schemeClr val="bg2">
                    <a:lumMod val="50000"/>
                  </a:schemeClr>
                </a:solidFill>
              </a:rPr>
              <a:t>39 SESIONES </a:t>
            </a:r>
            <a:r>
              <a:rPr lang="es-EC" sz="2400" dirty="0">
                <a:ln w="10541" cmpd="sng">
                  <a:solidFill>
                    <a:schemeClr val="accent1">
                      <a:shade val="88000"/>
                      <a:satMod val="110000"/>
                    </a:schemeClr>
                  </a:solidFill>
                  <a:prstDash val="solid"/>
                </a:ln>
                <a:solidFill>
                  <a:schemeClr val="bg2">
                    <a:lumMod val="50000"/>
                  </a:schemeClr>
                </a:solidFill>
              </a:rPr>
              <a:t>ORDINARIAS </a:t>
            </a:r>
          </a:p>
          <a:p>
            <a:pPr algn="just"/>
            <a:endParaRPr lang="es-EC" sz="2400" dirty="0">
              <a:ln w="10541" cmpd="sng">
                <a:solidFill>
                  <a:schemeClr val="accent1">
                    <a:shade val="88000"/>
                    <a:satMod val="110000"/>
                  </a:schemeClr>
                </a:solidFill>
                <a:prstDash val="solid"/>
              </a:ln>
              <a:solidFill>
                <a:schemeClr val="tx1">
                  <a:lumMod val="95000"/>
                </a:schemeClr>
              </a:solidFill>
            </a:endParaRPr>
          </a:p>
          <a:p>
            <a:pPr algn="just"/>
            <a:r>
              <a:rPr lang="es-EC" sz="2400" dirty="0">
                <a:ln w="10541" cmpd="sng">
                  <a:solidFill>
                    <a:schemeClr val="accent1">
                      <a:shade val="88000"/>
                      <a:satMod val="110000"/>
                    </a:schemeClr>
                  </a:solidFill>
                  <a:prstDash val="solid"/>
                </a:ln>
                <a:solidFill>
                  <a:schemeClr val="bg2">
                    <a:lumMod val="50000"/>
                  </a:schemeClr>
                </a:solidFill>
              </a:rPr>
              <a:t> </a:t>
            </a:r>
            <a:r>
              <a:rPr lang="es-EC" sz="2400" dirty="0" smtClean="0">
                <a:ln w="10541" cmpd="sng">
                  <a:solidFill>
                    <a:schemeClr val="accent1">
                      <a:shade val="88000"/>
                      <a:satMod val="110000"/>
                    </a:schemeClr>
                  </a:solidFill>
                  <a:prstDash val="solid"/>
                </a:ln>
                <a:solidFill>
                  <a:schemeClr val="bg2">
                    <a:lumMod val="50000"/>
                  </a:schemeClr>
                </a:solidFill>
              </a:rPr>
              <a:t>162 RESOLUCIONES</a:t>
            </a:r>
            <a:endParaRPr lang="es-EC" sz="2400" dirty="0">
              <a:ln w="10541" cmpd="sng">
                <a:solidFill>
                  <a:schemeClr val="accent1">
                    <a:shade val="88000"/>
                    <a:satMod val="110000"/>
                  </a:schemeClr>
                </a:solidFill>
                <a:prstDash val="solid"/>
              </a:ln>
              <a:solidFill>
                <a:schemeClr val="bg2">
                  <a:lumMod val="50000"/>
                </a:schemeClr>
              </a:solidFill>
            </a:endParaRPr>
          </a:p>
          <a:p>
            <a:pPr algn="just"/>
            <a:endParaRPr lang="es-EC" sz="2400" dirty="0">
              <a:ln w="10541" cmpd="sng">
                <a:solidFill>
                  <a:schemeClr val="accent1">
                    <a:shade val="88000"/>
                    <a:satMod val="110000"/>
                  </a:schemeClr>
                </a:solidFill>
                <a:prstDash val="solid"/>
              </a:ln>
              <a:solidFill>
                <a:schemeClr val="bg2">
                  <a:lumMod val="50000"/>
                </a:schemeClr>
              </a:solidFill>
            </a:endParaRPr>
          </a:p>
          <a:p>
            <a:pPr algn="just"/>
            <a:r>
              <a:rPr lang="es-EC" sz="2400" dirty="0">
                <a:ln w="10541" cmpd="sng">
                  <a:solidFill>
                    <a:schemeClr val="accent1">
                      <a:shade val="88000"/>
                      <a:satMod val="110000"/>
                    </a:schemeClr>
                  </a:solidFill>
                  <a:prstDash val="solid"/>
                </a:ln>
                <a:solidFill>
                  <a:schemeClr val="bg2">
                    <a:lumMod val="50000"/>
                  </a:schemeClr>
                </a:solidFill>
              </a:rPr>
              <a:t> </a:t>
            </a:r>
            <a:r>
              <a:rPr lang="es-EC" sz="2400" dirty="0" smtClean="0">
                <a:ln w="10541" cmpd="sng">
                  <a:solidFill>
                    <a:schemeClr val="accent1">
                      <a:shade val="88000"/>
                      <a:satMod val="110000"/>
                    </a:schemeClr>
                  </a:solidFill>
                  <a:prstDash val="solid"/>
                </a:ln>
                <a:solidFill>
                  <a:schemeClr val="bg2">
                    <a:lumMod val="50000"/>
                  </a:schemeClr>
                </a:solidFill>
              </a:rPr>
              <a:t>11 </a:t>
            </a:r>
            <a:r>
              <a:rPr lang="es-EC" sz="2400" dirty="0">
                <a:ln w="10541" cmpd="sng">
                  <a:solidFill>
                    <a:schemeClr val="accent1">
                      <a:shade val="88000"/>
                      <a:satMod val="110000"/>
                    </a:schemeClr>
                  </a:solidFill>
                  <a:prstDash val="solid"/>
                </a:ln>
                <a:solidFill>
                  <a:schemeClr val="bg2">
                    <a:lumMod val="50000"/>
                  </a:schemeClr>
                </a:solidFill>
              </a:rPr>
              <a:t>SESIONES EXTRAORDINARIAS  </a:t>
            </a:r>
          </a:p>
          <a:p>
            <a:pPr algn="just"/>
            <a:endParaRPr lang="es-EC" sz="2400" dirty="0">
              <a:ln w="10541" cmpd="sng">
                <a:solidFill>
                  <a:schemeClr val="accent1">
                    <a:shade val="88000"/>
                    <a:satMod val="110000"/>
                  </a:schemeClr>
                </a:solidFill>
                <a:prstDash val="solid"/>
              </a:ln>
              <a:solidFill>
                <a:schemeClr val="bg2">
                  <a:lumMod val="50000"/>
                </a:schemeClr>
              </a:solidFill>
            </a:endParaRPr>
          </a:p>
          <a:p>
            <a:pPr algn="just"/>
            <a:r>
              <a:rPr lang="es-EC" sz="2400" dirty="0">
                <a:ln w="10541" cmpd="sng">
                  <a:solidFill>
                    <a:schemeClr val="accent1">
                      <a:shade val="88000"/>
                      <a:satMod val="110000"/>
                    </a:schemeClr>
                  </a:solidFill>
                  <a:prstDash val="solid"/>
                </a:ln>
                <a:solidFill>
                  <a:schemeClr val="bg2">
                    <a:lumMod val="50000"/>
                  </a:schemeClr>
                </a:solidFill>
              </a:rPr>
              <a:t>  </a:t>
            </a:r>
            <a:r>
              <a:rPr lang="es-EC" sz="2400" dirty="0" smtClean="0">
                <a:ln w="10541" cmpd="sng">
                  <a:solidFill>
                    <a:schemeClr val="accent1">
                      <a:shade val="88000"/>
                      <a:satMod val="110000"/>
                    </a:schemeClr>
                  </a:solidFill>
                  <a:prstDash val="solid"/>
                </a:ln>
                <a:solidFill>
                  <a:schemeClr val="bg2">
                    <a:lumMod val="50000"/>
                  </a:schemeClr>
                </a:solidFill>
              </a:rPr>
              <a:t>20 </a:t>
            </a:r>
            <a:r>
              <a:rPr lang="es-EC" sz="2400" dirty="0">
                <a:ln w="10541" cmpd="sng">
                  <a:solidFill>
                    <a:schemeClr val="accent1">
                      <a:shade val="88000"/>
                      <a:satMod val="110000"/>
                    </a:schemeClr>
                  </a:solidFill>
                  <a:prstDash val="solid"/>
                </a:ln>
                <a:solidFill>
                  <a:schemeClr val="bg2">
                    <a:lumMod val="50000"/>
                  </a:schemeClr>
                </a:solidFill>
              </a:rPr>
              <a:t>RESOLUCIONES </a:t>
            </a:r>
          </a:p>
          <a:p>
            <a:pPr algn="just"/>
            <a:endParaRPr lang="es-EC" sz="2800" dirty="0">
              <a:ln w="10541" cmpd="sng">
                <a:solidFill>
                  <a:schemeClr val="accent1">
                    <a:shade val="88000"/>
                    <a:satMod val="110000"/>
                  </a:schemeClr>
                </a:solidFill>
                <a:prstDash val="solid"/>
              </a:ln>
              <a:solidFill>
                <a:srgbClr val="FF0000"/>
              </a:solidFill>
            </a:endParaRPr>
          </a:p>
          <a:p>
            <a:pPr algn="just"/>
            <a:endParaRPr lang="es-EC"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26798114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B98A5564-5A4F-40E5-9AD4-489ED5A10DDD}"/>
              </a:ext>
            </a:extLst>
          </p:cNvPr>
          <p:cNvSpPr/>
          <p:nvPr/>
        </p:nvSpPr>
        <p:spPr>
          <a:xfrm>
            <a:off x="899592" y="1859340"/>
            <a:ext cx="6552728" cy="3539430"/>
          </a:xfrm>
          <a:prstGeom prst="rect">
            <a:avLst/>
          </a:prstGeom>
          <a:pattFill prst="pct5">
            <a:fgClr>
              <a:schemeClr val="accent1"/>
            </a:fgClr>
            <a:bgClr>
              <a:schemeClr val="bg1"/>
            </a:bgClr>
          </a:pattFill>
        </p:spPr>
        <p:style>
          <a:lnRef idx="1">
            <a:schemeClr val="dk1"/>
          </a:lnRef>
          <a:fillRef idx="2">
            <a:schemeClr val="dk1"/>
          </a:fillRef>
          <a:effectRef idx="1">
            <a:schemeClr val="dk1"/>
          </a:effectRef>
          <a:fontRef idx="minor">
            <a:schemeClr val="dk1"/>
          </a:fontRef>
        </p:style>
        <p:txBody>
          <a:bodyPr wrap="square">
            <a:spAutoFit/>
          </a:bodyPr>
          <a:lstStyle/>
          <a:p>
            <a:pPr algn="just"/>
            <a:r>
              <a:rPr lang="es-EC" sz="2400" b="1" dirty="0">
                <a:ln w="10541" cmpd="sng">
                  <a:solidFill>
                    <a:schemeClr val="accent1">
                      <a:shade val="88000"/>
                      <a:satMod val="110000"/>
                    </a:schemeClr>
                  </a:solidFill>
                  <a:prstDash val="solid"/>
                </a:ln>
                <a:solidFill>
                  <a:schemeClr val="tx1"/>
                </a:solidFill>
              </a:rPr>
              <a:t> </a:t>
            </a:r>
            <a:r>
              <a:rPr lang="es-EC" sz="2800" b="1" dirty="0">
                <a:ln w="10541" cmpd="sng">
                  <a:solidFill>
                    <a:schemeClr val="accent1">
                      <a:shade val="88000"/>
                      <a:satMod val="110000"/>
                    </a:schemeClr>
                  </a:solidFill>
                  <a:prstDash val="solid"/>
                </a:ln>
                <a:solidFill>
                  <a:schemeClr val="tx1"/>
                </a:solidFill>
              </a:rPr>
              <a:t>Sesiones de  las comisiones  permanentes,  conforme lo estipula el articulo 326  de COOTAD se ha emitido las diferentes conclusiones y recomendaciones para que documentadamente sirva de base para la toma de  decisiones del concejo municipal en pleno.</a:t>
            </a:r>
          </a:p>
        </p:txBody>
      </p:sp>
    </p:spTree>
    <p:extLst>
      <p:ext uri="{BB962C8B-B14F-4D97-AF65-F5344CB8AC3E}">
        <p14:creationId xmlns:p14="http://schemas.microsoft.com/office/powerpoint/2010/main" val="24326175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609600"/>
            <a:ext cx="6347714" cy="5267672"/>
          </a:xfrm>
        </p:spPr>
        <p:txBody>
          <a:bodyPr>
            <a:normAutofit fontScale="90000"/>
          </a:bodyPr>
          <a:lstStyle/>
          <a:p>
            <a:r>
              <a:rPr lang="es-EC" sz="1400" b="1" dirty="0" smtClean="0"/>
              <a:t>DE ACUERDO A LAS NECESIDADES GENERADAS POR LOS TÉCNICOS SE HA REALIZADO.</a:t>
            </a:r>
            <a:br>
              <a:rPr lang="es-EC" sz="1400" b="1" dirty="0" smtClean="0"/>
            </a:br>
            <a:r>
              <a:rPr lang="es-EC" sz="1400" b="1" dirty="0" smtClean="0"/>
              <a:t/>
            </a:r>
            <a:br>
              <a:rPr lang="es-EC" sz="1400" b="1" dirty="0" smtClean="0"/>
            </a:br>
            <a:r>
              <a:rPr lang="es-EC" sz="1400" b="1" dirty="0" smtClean="0"/>
              <a:t>COMISIÓN DE AVALÚOS Y CATASTROS</a:t>
            </a:r>
            <a:br>
              <a:rPr lang="es-EC" sz="1400" b="1" dirty="0" smtClean="0"/>
            </a:br>
            <a:r>
              <a:rPr lang="es-EC" sz="1400" b="1" dirty="0" smtClean="0"/>
              <a:t>4 INFORMES </a:t>
            </a:r>
            <a:br>
              <a:rPr lang="es-EC" sz="1400" b="1" dirty="0" smtClean="0"/>
            </a:br>
            <a:r>
              <a:rPr lang="es-EC" sz="1400" b="1" dirty="0" smtClean="0"/>
              <a:t/>
            </a:r>
            <a:br>
              <a:rPr lang="es-EC" sz="1400" b="1" dirty="0" smtClean="0"/>
            </a:br>
            <a:r>
              <a:rPr lang="es-EC" sz="1400" b="1" dirty="0" smtClean="0"/>
              <a:t>COMISIÓN DE CULTURA Y DEPORTES </a:t>
            </a:r>
            <a:br>
              <a:rPr lang="es-EC" sz="1400" b="1" dirty="0" smtClean="0"/>
            </a:br>
            <a:r>
              <a:rPr lang="es-EC" sz="1400" b="1" dirty="0" smtClean="0"/>
              <a:t>2 INFORMES </a:t>
            </a:r>
            <a:br>
              <a:rPr lang="es-EC" sz="1400" b="1" dirty="0" smtClean="0"/>
            </a:br>
            <a:r>
              <a:rPr lang="es-EC" sz="1400" b="1" dirty="0"/>
              <a:t/>
            </a:r>
            <a:br>
              <a:rPr lang="es-EC" sz="1400" b="1" dirty="0"/>
            </a:br>
            <a:r>
              <a:rPr lang="es-EC" sz="1400" b="1" dirty="0" smtClean="0"/>
              <a:t>COMISIÓN DE EQUIDAD Y GENERO </a:t>
            </a:r>
            <a:br>
              <a:rPr lang="es-EC" sz="1400" b="1" dirty="0" smtClean="0"/>
            </a:br>
            <a:r>
              <a:rPr lang="es-EC" sz="1400" b="1" dirty="0" smtClean="0"/>
              <a:t>3 INFORMES</a:t>
            </a:r>
            <a:br>
              <a:rPr lang="es-EC" sz="1400" b="1" dirty="0" smtClean="0"/>
            </a:br>
            <a:r>
              <a:rPr lang="es-EC" sz="1400" b="1" dirty="0" smtClean="0"/>
              <a:t/>
            </a:r>
            <a:br>
              <a:rPr lang="es-EC" sz="1400" b="1" dirty="0" smtClean="0"/>
            </a:br>
            <a:r>
              <a:rPr lang="es-EC" sz="1400" b="1" dirty="0" smtClean="0"/>
              <a:t>COMISIÓN DE LEGISLACIÓN Y FISCALIZACIÓN </a:t>
            </a:r>
            <a:br>
              <a:rPr lang="es-EC" sz="1400" b="1" dirty="0" smtClean="0"/>
            </a:br>
            <a:r>
              <a:rPr lang="es-EC" sz="1400" b="1" dirty="0" smtClean="0"/>
              <a:t>24 INFORMES</a:t>
            </a:r>
            <a:br>
              <a:rPr lang="es-EC" sz="1400" b="1" dirty="0" smtClean="0"/>
            </a:br>
            <a:r>
              <a:rPr lang="es-EC" sz="1400" b="1" dirty="0" smtClean="0"/>
              <a:t/>
            </a:r>
            <a:br>
              <a:rPr lang="es-EC" sz="1400" b="1" dirty="0" smtClean="0"/>
            </a:br>
            <a:r>
              <a:rPr lang="es-EC" sz="1400" b="1" dirty="0" smtClean="0"/>
              <a:t>COMISIÓN DE SERVICIOS PÚBLICOS </a:t>
            </a:r>
            <a:br>
              <a:rPr lang="es-EC" sz="1400" b="1" dirty="0" smtClean="0"/>
            </a:br>
            <a:r>
              <a:rPr lang="es-EC" sz="1400" b="1" dirty="0" smtClean="0"/>
              <a:t>7 INFORMES</a:t>
            </a:r>
            <a:br>
              <a:rPr lang="es-EC" sz="1400" b="1" dirty="0" smtClean="0"/>
            </a:br>
            <a:r>
              <a:rPr lang="es-EC" sz="1400" b="1" dirty="0" smtClean="0"/>
              <a:t/>
            </a:r>
            <a:br>
              <a:rPr lang="es-EC" sz="1400" b="1" dirty="0" smtClean="0"/>
            </a:br>
            <a:r>
              <a:rPr lang="es-EC" sz="1400" b="1" dirty="0" smtClean="0"/>
              <a:t>COMISIÓN DE PLANIFICACIÓN Y PRESUPUESTO</a:t>
            </a:r>
            <a:br>
              <a:rPr lang="es-EC" sz="1400" b="1" dirty="0" smtClean="0"/>
            </a:br>
            <a:r>
              <a:rPr lang="es-EC" sz="1400" b="1" dirty="0"/>
              <a:t>8</a:t>
            </a:r>
            <a:r>
              <a:rPr lang="es-EC" sz="1400" b="1" dirty="0" smtClean="0"/>
              <a:t> INFORMES </a:t>
            </a:r>
            <a:br>
              <a:rPr lang="es-EC" sz="1400" b="1" dirty="0" smtClean="0"/>
            </a:br>
            <a:r>
              <a:rPr lang="es-EC" sz="1400" b="1" dirty="0"/>
              <a:t/>
            </a:r>
            <a:br>
              <a:rPr lang="es-EC" sz="1400" b="1" dirty="0"/>
            </a:br>
            <a:r>
              <a:rPr lang="es-EC" sz="1400" b="1" dirty="0" smtClean="0"/>
              <a:t>COMISIÓN DE OBRAS PUBLICAS </a:t>
            </a:r>
            <a:br>
              <a:rPr lang="es-EC" sz="1400" b="1" dirty="0" smtClean="0"/>
            </a:br>
            <a:r>
              <a:rPr lang="es-EC" sz="1400" b="1" dirty="0" smtClean="0"/>
              <a:t>3 INFORMES</a:t>
            </a:r>
            <a:br>
              <a:rPr lang="es-EC" sz="1400" b="1" dirty="0" smtClean="0"/>
            </a:br>
            <a:r>
              <a:rPr lang="es-EC" sz="1400" b="1" dirty="0"/>
              <a:t/>
            </a:r>
            <a:br>
              <a:rPr lang="es-EC" sz="1400" b="1" dirty="0"/>
            </a:br>
            <a:r>
              <a:rPr lang="es-EC" sz="1400" b="1" dirty="0" smtClean="0"/>
              <a:t>COMISIÓN DE DESARROLLO SOCIAL Y TURISMO</a:t>
            </a:r>
            <a:br>
              <a:rPr lang="es-EC" sz="1400" b="1" dirty="0" smtClean="0"/>
            </a:br>
            <a:r>
              <a:rPr lang="es-EC" sz="1400" b="1" dirty="0" smtClean="0"/>
              <a:t>1 INFORME</a:t>
            </a:r>
            <a:br>
              <a:rPr lang="es-EC" sz="1400" b="1" dirty="0" smtClean="0"/>
            </a:br>
            <a:r>
              <a:rPr lang="es-EC" sz="1400" b="1" dirty="0"/>
              <a:t/>
            </a:r>
            <a:br>
              <a:rPr lang="es-EC" sz="1400" b="1" dirty="0"/>
            </a:br>
            <a:r>
              <a:rPr lang="es-EC" sz="1400" b="1" dirty="0" smtClean="0"/>
              <a:t>COMISIÓN DE ORDENAMIENTO TERRITORIAL </a:t>
            </a:r>
            <a:br>
              <a:rPr lang="es-EC" sz="1400" b="1" dirty="0" smtClean="0"/>
            </a:br>
            <a:r>
              <a:rPr lang="es-EC" sz="1400" b="1" dirty="0" smtClean="0"/>
              <a:t>1 INFORME</a:t>
            </a:r>
            <a:br>
              <a:rPr lang="es-EC" sz="1400" b="1" dirty="0" smtClean="0"/>
            </a:br>
            <a:r>
              <a:rPr lang="es-EC" sz="1400" b="1" dirty="0"/>
              <a:t/>
            </a:r>
            <a:br>
              <a:rPr lang="es-EC" sz="1400" b="1" dirty="0"/>
            </a:br>
            <a:r>
              <a:rPr lang="es-EC" sz="1400" b="1" dirty="0" smtClean="0"/>
              <a:t>INFORMES FISCALIZACIÓN 3</a:t>
            </a:r>
            <a:endParaRPr lang="es-EC" sz="1400" b="1" dirty="0"/>
          </a:p>
        </p:txBody>
      </p:sp>
    </p:spTree>
    <p:extLst>
      <p:ext uri="{BB962C8B-B14F-4D97-AF65-F5344CB8AC3E}">
        <p14:creationId xmlns:p14="http://schemas.microsoft.com/office/powerpoint/2010/main" val="97049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83568" y="260648"/>
            <a:ext cx="8064896"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3600" dirty="0"/>
              <a:t>ORDENANZAS APROBADAS</a:t>
            </a:r>
          </a:p>
        </p:txBody>
      </p:sp>
      <p:pic>
        <p:nvPicPr>
          <p:cNvPr id="1026" name="Picture 2" descr="C:\Users\secretaria\Desktop\DOCUMENTOS CONCEJO\fotos\20190613_15145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2089" y="1946558"/>
            <a:ext cx="8266375" cy="4018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91248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4921</TotalTime>
  <Words>1019</Words>
  <Application>Microsoft Office PowerPoint</Application>
  <PresentationFormat>Presentación en pantalla (4:3)</PresentationFormat>
  <Paragraphs>129</Paragraphs>
  <Slides>36</Slides>
  <Notes>5</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36</vt:i4>
      </vt:variant>
    </vt:vector>
  </HeadingPairs>
  <TitlesOfParts>
    <vt:vector size="48" baseType="lpstr">
      <vt:lpstr>BatangChe</vt:lpstr>
      <vt:lpstr>Aharoni</vt:lpstr>
      <vt:lpstr>Algerian</vt:lpstr>
      <vt:lpstr>Arial</vt:lpstr>
      <vt:lpstr>Arial Rounded MT Bold</vt:lpstr>
      <vt:lpstr>Baskerville Old Face</vt:lpstr>
      <vt:lpstr>Bookman Old Style</vt:lpstr>
      <vt:lpstr>Calibri</vt:lpstr>
      <vt:lpstr>Trebuchet MS</vt:lpstr>
      <vt:lpstr>Wingdings</vt:lpstr>
      <vt:lpstr>Wingdings 3</vt:lpstr>
      <vt:lpstr>Faceta</vt:lpstr>
      <vt:lpstr>EL CONCEJO DEL GOBIERNO AUTÓNOMO DESCENTRALIZADO MUNICIPAL SAN CRISTÓBAL DE PATATE</vt:lpstr>
      <vt:lpstr>Presentación de PowerPoint</vt:lpstr>
      <vt:lpstr>ART. 58.-ATRIBUCIONES DE LOS CONCEJALES O CONCEJALAS</vt:lpstr>
      <vt:lpstr>Presentación de PowerPoint</vt:lpstr>
      <vt:lpstr>Presentación de PowerPoint</vt:lpstr>
      <vt:lpstr>Presentación de PowerPoint</vt:lpstr>
      <vt:lpstr>Presentación de PowerPoint</vt:lpstr>
      <vt:lpstr>DE ACUERDO A LAS NECESIDADES GENERADAS POR LOS TÉCNICOS SE HA REALIZADO.  COMISIÓN DE AVALÚOS Y CATASTROS 4 INFORMES   COMISIÓN DE CULTURA Y DEPORTES  2 INFORMES   COMISIÓN DE EQUIDAD Y GENERO  3 INFORMES  COMISIÓN DE LEGISLACIÓN Y FISCALIZACIÓN  24 INFORMES  COMISIÓN DE SERVICIOS PÚBLICOS  7 INFORMES  COMISIÓN DE PLANIFICACIÓN Y PRESUPUESTO 8 INFORMES   COMISIÓN DE OBRAS PUBLICAS  3 INFORMES  COMISIÓN DE DESARROLLO SOCIAL Y TURISMO 1 INFORME  COMISIÓN DE ORDENAMIENTO TERRITORIAL  1 INFORME  INFORMES FISCALIZACIÓN 3</vt:lpstr>
      <vt:lpstr>Presentación de PowerPoint</vt:lpstr>
      <vt:lpstr>Presentación de PowerPoint</vt:lpstr>
      <vt:lpstr>Presentación de PowerPoint</vt:lpstr>
      <vt:lpstr>COMISIÓN DE AVALÚOS Y CATASTROS</vt:lpstr>
      <vt:lpstr>COMISIÓN DE CULTURA Y DEPORTES</vt:lpstr>
      <vt:lpstr>COMISIÓN DE EQUIDAD Y GENERO</vt:lpstr>
      <vt:lpstr>COMISIÓN DE LEGISLACIÓN Y FISCALIZACIÓN</vt:lpstr>
      <vt:lpstr> </vt:lpstr>
      <vt:lpstr> </vt:lpstr>
      <vt:lpstr>COMISIÓN DE SERVICIOS PÚBLICOS</vt:lpstr>
      <vt:lpstr>COMISIÓN DE PLANIFICACIÓN Y PRESUPUESTO</vt:lpstr>
      <vt:lpstr>COMISIÓN DE OBRAS PUBLICAS</vt:lpstr>
      <vt:lpstr>COMISIÓN DE DESARROLLO SOCIAL Y TURISMO</vt:lpstr>
      <vt:lpstr>INFORMES GENERALES FISCALIZACIÓN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INSPECCIÓN DE TRABAJOS EN PROPIEDADES MUNICIPALES</vt:lpstr>
      <vt:lpstr>GESTIONES EN DIFERENTES INSTITUCIONES GUBERNAMENTALES EN BENEFICIO DEL CANTÓN PATATE</vt:lpstr>
      <vt:lpstr>  </vt:lpstr>
      <vt:lpstr>Presentación de PowerPoint</vt:lpstr>
      <vt:lpstr>Presentación de PowerPoint</vt:lpstr>
      <vt:lpstr>Presentación de PowerPoint</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CONCEJO MUNICIPAL DEL CANTÓN SAN CRISTÓBAL DE PATATE</dc:title>
  <dc:creator>secretaria</dc:creator>
  <cp:lastModifiedBy>secretaria</cp:lastModifiedBy>
  <cp:revision>187</cp:revision>
  <cp:lastPrinted>2019-04-12T14:41:42Z</cp:lastPrinted>
  <dcterms:created xsi:type="dcterms:W3CDTF">2018-03-19T14:09:23Z</dcterms:created>
  <dcterms:modified xsi:type="dcterms:W3CDTF">2022-04-22T19:45:08Z</dcterms:modified>
</cp:coreProperties>
</file>